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448" r:id="rId2"/>
    <p:sldId id="395" r:id="rId3"/>
    <p:sldId id="396" r:id="rId4"/>
    <p:sldId id="418" r:id="rId5"/>
    <p:sldId id="419" r:id="rId6"/>
    <p:sldId id="421" r:id="rId7"/>
    <p:sldId id="422" r:id="rId8"/>
    <p:sldId id="423" r:id="rId9"/>
    <p:sldId id="424" r:id="rId10"/>
    <p:sldId id="425" r:id="rId11"/>
    <p:sldId id="441" r:id="rId12"/>
    <p:sldId id="426" r:id="rId13"/>
    <p:sldId id="438" r:id="rId14"/>
    <p:sldId id="443" r:id="rId15"/>
    <p:sldId id="444" r:id="rId16"/>
    <p:sldId id="445" r:id="rId17"/>
    <p:sldId id="446" r:id="rId18"/>
    <p:sldId id="538" r:id="rId19"/>
    <p:sldId id="539" r:id="rId20"/>
    <p:sldId id="519" r:id="rId21"/>
    <p:sldId id="544" r:id="rId22"/>
    <p:sldId id="548" r:id="rId23"/>
    <p:sldId id="549" r:id="rId24"/>
    <p:sldId id="550" r:id="rId25"/>
    <p:sldId id="551" r:id="rId26"/>
    <p:sldId id="552" r:id="rId27"/>
    <p:sldId id="545" r:id="rId28"/>
    <p:sldId id="546" r:id="rId29"/>
    <p:sldId id="547" r:id="rId30"/>
    <p:sldId id="522" r:id="rId31"/>
    <p:sldId id="542" r:id="rId32"/>
    <p:sldId id="523" r:id="rId33"/>
    <p:sldId id="543" r:id="rId34"/>
    <p:sldId id="553" r:id="rId35"/>
    <p:sldId id="541" r:id="rId36"/>
    <p:sldId id="532" r:id="rId37"/>
  </p:sldIdLst>
  <p:sldSz cx="9144000" cy="6858000" type="screen4x3"/>
  <p:notesSz cx="6797675" cy="9928225"/>
  <p:embeddedFontLst>
    <p:embeddedFont>
      <p:font typeface="ＭＳ Ｐゴシック" panose="020B0600070205080204" pitchFamily="34" charset="-128"/>
      <p:regular r:id="rId39"/>
    </p:embeddedFont>
    <p:embeddedFont>
      <p:font typeface="Agency FB" panose="020B0503020202020204" pitchFamily="34" charset="0"/>
      <p:regular r:id="rId40"/>
      <p:bold r:id="rId41"/>
    </p:embeddedFont>
    <p:embeddedFont>
      <p:font typeface="Segoe Script" panose="020B0504020000000003" pitchFamily="34" charset="0"/>
      <p:regular r:id="rId42"/>
      <p:bold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Kristen ITC" panose="03050502040202030202" pitchFamily="66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E3931D"/>
    <a:srgbClr val="FBED97"/>
    <a:srgbClr val="CBA735"/>
    <a:srgbClr val="4578AD"/>
    <a:srgbClr val="6FC85E"/>
    <a:srgbClr val="FACF1A"/>
    <a:srgbClr val="00B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493" autoAdjust="0"/>
  </p:normalViewPr>
  <p:slideViewPr>
    <p:cSldViewPr>
      <p:cViewPr>
        <p:scale>
          <a:sx n="80" d="100"/>
          <a:sy n="80" d="100"/>
        </p:scale>
        <p:origin x="-87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A3806-7618-4545-AE5C-DE2FE78FC3BA}" type="datetimeFigureOut">
              <a:rPr lang="it-IT" smtClean="0"/>
              <a:pPr/>
              <a:t>07/04/2016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2EA9-A7D5-4EAD-8669-0A9B2013DF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21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02EA9-A7D5-4EAD-8669-0A9B2013DFF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9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8"/>
            <a:ext cx="9144000" cy="63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382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52400" y="152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534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olo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033" y="645999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Pagina </a:t>
            </a:r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Pun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73825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52400" y="152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1"/>
            <a:ext cx="61722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06981"/>
            <a:ext cx="7848600" cy="41148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10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15/12/2015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7E007-7676-497A-9F21-4FB72B4F311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76734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ITALO FIORIN  UNIVERSITA'  LUMSA  ROMA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2E76-0D1F-4D53-B323-360D77274C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80"/>
            <a:ext cx="9144000" cy="682032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3033" y="6459993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Pagina </a:t>
            </a:r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42770"/>
            <a:ext cx="838200" cy="239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645789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bg1"/>
                </a:solidFill>
              </a:rPr>
              <a:t>Ministero dell’Istruzione,</a:t>
            </a:r>
            <a:r>
              <a:rPr lang="it-IT" sz="900" baseline="0" dirty="0" smtClean="0">
                <a:solidFill>
                  <a:schemeClr val="bg1"/>
                </a:solidFill>
              </a:rPr>
              <a:t> dell’Università e della Ricerca</a:t>
            </a:r>
            <a:r>
              <a:rPr lang="it-IT" sz="900" dirty="0" smtClean="0">
                <a:solidFill>
                  <a:schemeClr val="bg1"/>
                </a:solidFill>
              </a:rPr>
              <a:t> </a:t>
            </a:r>
            <a:endParaRPr lang="it-IT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7" r:id="rId4"/>
    <p:sldLayoutId id="2147483658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truzione.it/snv/index.s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3861048"/>
            <a:ext cx="7992888" cy="120032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00823B"/>
                </a:solidFill>
                <a:latin typeface="Open Sans" charset="0"/>
                <a:ea typeface="Open Sans" charset="0"/>
                <a:cs typeface="Open Sans" charset="0"/>
              </a:rPr>
              <a:t>LA VALORIZZAZIONE DEL MERITO</a:t>
            </a:r>
          </a:p>
          <a:p>
            <a:pPr algn="r"/>
            <a:r>
              <a:rPr lang="it-IT" sz="3600" b="1" dirty="0" smtClean="0">
                <a:solidFill>
                  <a:srgbClr val="00823B"/>
                </a:solidFill>
                <a:latin typeface="Open Sans" charset="0"/>
                <a:ea typeface="Open Sans" charset="0"/>
                <a:cs typeface="Open Sans" charset="0"/>
              </a:rPr>
              <a:t>DEL PERSONALE DOCENTE</a:t>
            </a:r>
          </a:p>
        </p:txBody>
      </p:sp>
      <p:sp>
        <p:nvSpPr>
          <p:cNvPr id="4" name="CasellaDiTesto 2"/>
          <p:cNvSpPr txBox="1"/>
          <p:nvPr/>
        </p:nvSpPr>
        <p:spPr>
          <a:xfrm>
            <a:off x="571472" y="1785926"/>
            <a:ext cx="4910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Nazionale </a:t>
            </a:r>
          </a:p>
          <a:p>
            <a:pPr algn="r"/>
            <a:r>
              <a:rPr lang="it-IT" sz="3600" b="1" dirty="0" smtClean="0">
                <a:solidFill>
                  <a:srgbClr val="0988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Valutazione</a:t>
            </a:r>
            <a:endParaRPr lang="it-IT" sz="3600" b="1" dirty="0">
              <a:solidFill>
                <a:srgbClr val="0988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55172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>
                <a:solidFill>
                  <a:srgbClr val="00823B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it-IT" sz="2000" b="1" i="1" dirty="0" smtClean="0">
                <a:solidFill>
                  <a:srgbClr val="00823B"/>
                </a:solidFill>
                <a:latin typeface="Open Sans" charset="0"/>
                <a:ea typeface="Open Sans" charset="0"/>
                <a:cs typeface="Open Sans" charset="0"/>
              </a:rPr>
              <a:t>a cura di Ettore Acerra</a:t>
            </a:r>
            <a:endParaRPr lang="it-IT" sz="2000" b="1" i="1" dirty="0">
              <a:solidFill>
                <a:srgbClr val="00823B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234" y="258147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642910" y="2143116"/>
            <a:ext cx="7924800" cy="3605226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Decreto legislativo 150 del 2009,  art.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74,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comma 4 </a:t>
            </a:r>
          </a:p>
          <a:p>
            <a:endParaRPr lang="it-IT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/>
              <a:t>“</a:t>
            </a:r>
            <a:r>
              <a:rPr lang="it-IT" sz="2400" i="1" dirty="0"/>
              <a:t>Con </a:t>
            </a:r>
            <a:r>
              <a:rPr lang="it-IT" sz="2400" b="1" i="1" dirty="0"/>
              <a:t>decreto del Presidente del Consiglio dei Ministri</a:t>
            </a:r>
            <a:r>
              <a:rPr lang="it-IT" sz="2400" i="1" dirty="0"/>
              <a:t>, di concerto con il Ministro dell'istruzione, dell'università e della ricerca e con il Ministro dell'economia e delle finanze, sono determinati i limiti e le modalità di applicazione … </a:t>
            </a:r>
            <a:r>
              <a:rPr lang="it-IT" sz="2400" b="1" i="1" dirty="0"/>
              <a:t>al personale docente della scuola</a:t>
            </a:r>
            <a:r>
              <a:rPr lang="it-IT" sz="2400" i="1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1797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234" y="258147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172546"/>
            <a:ext cx="7924800" cy="510540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DPCM del 2011</a:t>
            </a:r>
          </a:p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“Determinazione dei limiti e delle modalità applicative delle disposizioni del titolo II e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del decreto legislativo 27 ottobre 2009, n. 150, al personale docente” </a:t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</a:rPr>
            </a:b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b="1" dirty="0"/>
              <a:t>Il MIUR, … , stabilisca con apposito provvedimento </a:t>
            </a:r>
            <a:r>
              <a:rPr lang="it-IT" dirty="0"/>
              <a:t>il sistema di misurazione e valutazione della performance di cui all'art. 7 del decreto legislativo n. 150 del 2009 con il quale verranno individuati le fasi, i tempi, le modalità, i soggetti e le responsabilità del processo di misurazione e valutazione della performance, nonché le modalità di monitoraggio e verifica dell'andamento della performance 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it-IT" b="1" dirty="0"/>
          </a:p>
          <a:p>
            <a:pPr>
              <a:lnSpc>
                <a:spcPct val="90000"/>
              </a:lnSpc>
            </a:pPr>
            <a:r>
              <a:rPr lang="it-IT" b="1" dirty="0" smtClean="0">
                <a:solidFill>
                  <a:srgbClr val="000099"/>
                </a:solidFill>
              </a:rPr>
              <a:t>Apposito provvedimento del MIUR: … ?</a:t>
            </a:r>
            <a:endParaRPr lang="it-IT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235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95736" y="1916832"/>
            <a:ext cx="42812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asellaDiTesto 11"/>
          <p:cNvSpPr txBox="1"/>
          <p:nvPr/>
        </p:nvSpPr>
        <p:spPr>
          <a:xfrm>
            <a:off x="571472" y="2928934"/>
            <a:ext cx="7929618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Riforma del sistema nazionale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istruzione e formazione 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delega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il  riordino delle disposizioni </a:t>
            </a:r>
          </a:p>
          <a:p>
            <a:pPr algn="ctr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legislative vigenti</a:t>
            </a:r>
          </a:p>
        </p:txBody>
      </p:sp>
      <p:sp>
        <p:nvSpPr>
          <p:cNvPr id="5" name="Down Arrow 3"/>
          <p:cNvSpPr/>
          <p:nvPr/>
        </p:nvSpPr>
        <p:spPr>
          <a:xfrm>
            <a:off x="4071934" y="2357430"/>
            <a:ext cx="563485" cy="60438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2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596" y="2428868"/>
            <a:ext cx="8226582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la valorizzazione del merito del personale docente è istituito presso il Ministero dell'istruzione, dell'università e della ricerca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apposito fondo, con lo stanziamento di euro 200 milioni annui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decorrere dall'anno 2016, ripartito a livello territoriale e tra le istituzioni scolastiche in proporzione alla dotazione organica dei docenti, considerando altresì i fattori di complessità delle istituzioni scolastiche e delle aree soggette a maggiore rischio educativo, con decreto del Ministro dell'istruzione, dell'università e della ricerca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126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57158" y="2786058"/>
            <a:ext cx="8226582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dirigente scolastico,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dei criteri individuati dal comitato per la valutazione dei docenti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istituito ai sensi dell'articolo 11 del testo unico di cui al decreto legislativo 16 aprile 1994, n. 297, come sostituito dai commi da 126 a 128, assegna annualmente al personale docente una somma del fondo di cui al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126 sulla base di motivata valutazione.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8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57158" y="2928934"/>
            <a:ext cx="8226582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somma di cui al comma 126, definita bonus, è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destinata a valorizzare il merito del personale docente di ruolo</a:t>
            </a: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delle istituzioni scolastiche di ogni ordine e grado e ha natura di retribuzione accessoria.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9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428596" y="2357430"/>
            <a:ext cx="8429684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comitato individua i criteri per la valorizzazione dei docenti</a:t>
            </a:r>
            <a:r>
              <a:rPr lang="it-IT" sz="16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lphaLcParenR"/>
            </a:pP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qualità dell'insegnamento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del contributo al miglioramento dell'istituzione scolastica, nonché del successo formativo e scolastico degli studenti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42900" indent="-342900">
              <a:buAutoNum type="alphaLcParenR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risultati ottenuti dal docente o dal gruppo di docenti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relazione al potenziamento delle competenze degli alunni e dell'innovazione didattica e metodologica, nonché della collaborazione alla ricerca didattica, alla documentazione e alla diffusione di buone pratiche didattiche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 delle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responsabilità assunte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 coordinamento organizzativo e didattico e nella formazione del personale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comitato esprime altresì il proprio parere sul superamento del periodo di formazione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di prova per il personale docente ed educativo … </a:t>
            </a: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129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6111"/>
          <a:stretch/>
        </p:blipFill>
        <p:spPr>
          <a:xfrm>
            <a:off x="5638800" y="838200"/>
            <a:ext cx="35052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685800"/>
            <a:ext cx="3733800" cy="5715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11"/>
          <p:cNvSpPr txBox="1"/>
          <p:nvPr/>
        </p:nvSpPr>
        <p:spPr>
          <a:xfrm>
            <a:off x="379490" y="2426558"/>
            <a:ext cx="8407352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termine del triennio 2016-2018, gli Uffici scolastici regionali inviano al Ministero dell'istruzione, dell'università e della ricerca una relazione sui criteri adottati dalle istituzioni scolastiche per il riconoscimento del merito dei docenti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Sulla base delle relazioni ricevute, un </a:t>
            </a:r>
            <a:r>
              <a:rPr lang="it-IT" sz="2000" b="1" dirty="0">
                <a:solidFill>
                  <a:srgbClr val="E393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apposito Comitato tecnico scientifico nominato dal Ministro dell'istruzione, dell'università e della ricerca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previo confronto con le parti sociali e le rappresentanze professionali, predispone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linee guida per la valutazione del merito dei docenti a livello nazionale.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Tali linee guida sono riviste periodicamente, su indicazione del Ministero dell’Istruzione, dell’università e della ricerca sulla base delle evidenze che emergono dalle relazioni degli Uffici scolastici regionali. </a:t>
            </a:r>
          </a:p>
        </p:txBody>
      </p:sp>
      <p:sp>
        <p:nvSpPr>
          <p:cNvPr id="8" name="CasellaDiTesto 2"/>
          <p:cNvSpPr txBox="1"/>
          <p:nvPr/>
        </p:nvSpPr>
        <p:spPr>
          <a:xfrm>
            <a:off x="379491" y="1827717"/>
            <a:ext cx="442110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 marL="0" lvl="1" algn="ctr">
              <a:tabLst>
                <a:tab pos="0" algn="l"/>
              </a:tabLst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it-IT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 </a:t>
            </a:r>
            <a:r>
              <a:rPr lang="it-IT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</a:t>
            </a:r>
            <a:endParaRPr lang="it-IT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881457"/>
            <a:ext cx="5486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tabLst>
                <a:tab pos="0" algn="l"/>
              </a:tabLst>
            </a:pPr>
            <a:r>
              <a:rPr lang="it-IT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 107 del 13 luglio 2015</a:t>
            </a:r>
            <a:endParaRPr lang="it-IT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55990" y="1318174"/>
            <a:ext cx="420609" cy="46151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7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2088232"/>
          </a:xfrm>
          <a:solidFill>
            <a:schemeClr val="tx2"/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PER MIGLIORARE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3600" dirty="0" smtClean="0">
                <a:solidFill>
                  <a:schemeClr val="bg1"/>
                </a:solidFill>
              </a:rPr>
              <a:t/>
            </a:r>
            <a:br>
              <a:rPr lang="it-IT" sz="3600" dirty="0" smtClean="0">
                <a:solidFill>
                  <a:schemeClr val="bg1"/>
                </a:solidFill>
              </a:rPr>
            </a:br>
            <a:r>
              <a:rPr lang="it-IT" sz="3600" dirty="0" smtClean="0">
                <a:solidFill>
                  <a:schemeClr val="bg1"/>
                </a:solidFill>
              </a:rPr>
              <a:t>Un’idea di scuola e di miglioramento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4" name="Picture 6" descr="http://www.andrighettiambienti.it/personal/foto/indice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2455" y="282907"/>
            <a:ext cx="1841383" cy="1121949"/>
          </a:xfrm>
          <a:prstGeom prst="rect">
            <a:avLst/>
          </a:prstGeom>
          <a:noFill/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67544" y="2492896"/>
            <a:ext cx="8352928" cy="3888432"/>
          </a:xfrm>
        </p:spPr>
        <p:txBody>
          <a:bodyPr>
            <a:noAutofit/>
          </a:bodyPr>
          <a:lstStyle/>
          <a:p>
            <a:pPr marL="361950" indent="-361950">
              <a:buNone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Non è sufficiente applicare alla lettera la legge</a:t>
            </a:r>
          </a:p>
          <a:p>
            <a:pPr marL="361950" indent="-361950">
              <a:buNone/>
            </a:pPr>
            <a:r>
              <a:rPr lang="it-IT" sz="2400" b="1" dirty="0" smtClean="0">
                <a:solidFill>
                  <a:schemeClr val="tx2"/>
                </a:solidFill>
                <a:latin typeface="+mj-lt"/>
              </a:rPr>
              <a:t>PER IL MIGLIORAMENTO </a:t>
            </a: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è necessario avere </a:t>
            </a:r>
          </a:p>
          <a:p>
            <a:pPr marL="361950" indent="-361950">
              <a:buNone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Consapevolezza</a:t>
            </a:r>
          </a:p>
          <a:p>
            <a:pPr marL="361950" indent="-361950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Condivisione</a:t>
            </a:r>
          </a:p>
          <a:p>
            <a:pPr marL="361950" indent="-361950">
              <a:buFontTx/>
              <a:buChar char="-"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Convenienza (personale e/o collettiva)</a:t>
            </a:r>
          </a:p>
          <a:p>
            <a:pPr marL="361950" indent="-361950">
              <a:buFontTx/>
              <a:buChar char="-"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>
              <a:buNone/>
            </a:pPr>
            <a:r>
              <a:rPr lang="it-IT" sz="2400" dirty="0" smtClean="0">
                <a:solidFill>
                  <a:schemeClr val="tx2"/>
                </a:solidFill>
                <a:latin typeface="+mj-lt"/>
              </a:rPr>
              <a:t>Ma soprattutto condividere una buona idea di scuola e di professionalità docente</a:t>
            </a:r>
          </a:p>
          <a:p>
            <a:pPr marL="361950" indent="-361950">
              <a:buFontTx/>
              <a:buChar char="-"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>
              <a:buFontTx/>
              <a:buChar char="-"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  <a:p>
            <a:pPr marL="361950" indent="-361950">
              <a:buNone/>
            </a:pP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481" y="241886"/>
            <a:ext cx="6629400" cy="838200"/>
          </a:xfrm>
        </p:spPr>
        <p:txBody>
          <a:bodyPr/>
          <a:lstStyle/>
          <a:p>
            <a:r>
              <a:rPr lang="it-IT" smtClean="0"/>
              <a:t>Il disegno generale </a:t>
            </a:r>
            <a:r>
              <a:rPr lang="it-IT"/>
              <a:t>di riferimento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50290" y="1016731"/>
            <a:ext cx="8443420" cy="4889869"/>
            <a:chOff x="-117254" y="0"/>
            <a:chExt cx="8443420" cy="4824536"/>
          </a:xfrm>
          <a:solidFill>
            <a:schemeClr val="accent6">
              <a:lumMod val="5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-117254" y="0"/>
              <a:ext cx="8443420" cy="48245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4"/>
            <p:cNvSpPr/>
            <p:nvPr/>
          </p:nvSpPr>
          <p:spPr>
            <a:xfrm>
              <a:off x="2232248" y="35524"/>
              <a:ext cx="4248472" cy="9293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Contesto e risorse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 smtClean="0">
                  <a:solidFill>
                    <a:schemeClr val="tx2"/>
                  </a:solidFill>
                </a:rPr>
                <a:t>(collaborazione </a:t>
              </a:r>
              <a:r>
                <a:rPr lang="it-IT" b="1" dirty="0" smtClean="0">
                  <a:solidFill>
                    <a:schemeClr val="tx2"/>
                  </a:solidFill>
                </a:rPr>
                <a:t>con </a:t>
              </a:r>
              <a:r>
                <a:rPr lang="it-IT" b="1" dirty="0" smtClean="0">
                  <a:solidFill>
                    <a:schemeClr val="tx2"/>
                  </a:solidFill>
                </a:rPr>
                <a:t>famiglie e territorio</a:t>
              </a:r>
              <a:r>
                <a:rPr lang="it-IT" b="1" dirty="0" smtClean="0">
                  <a:solidFill>
                    <a:schemeClr val="tx2"/>
                  </a:solidFill>
                </a:rPr>
                <a:t>)</a:t>
              </a:r>
              <a:endParaRPr lang="it-IT" sz="18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6"/>
          <p:cNvGrpSpPr/>
          <p:nvPr/>
        </p:nvGrpSpPr>
        <p:grpSpPr>
          <a:xfrm>
            <a:off x="1041115" y="1981639"/>
            <a:ext cx="7061769" cy="3911894"/>
            <a:chOff x="573571" y="964907"/>
            <a:chExt cx="7061769" cy="3859628"/>
          </a:xfrm>
          <a:solidFill>
            <a:srgbClr val="FBED97"/>
          </a:solidFill>
        </p:grpSpPr>
        <p:sp>
          <p:nvSpPr>
            <p:cNvPr id="14" name="Oval 13"/>
            <p:cNvSpPr/>
            <p:nvPr/>
          </p:nvSpPr>
          <p:spPr>
            <a:xfrm>
              <a:off x="573571" y="964907"/>
              <a:ext cx="7061769" cy="3859628"/>
            </a:xfrm>
            <a:prstGeom prst="ellipse">
              <a:avLst/>
            </a:prstGeom>
            <a:solidFill>
              <a:srgbClr val="FBED97"/>
            </a:solidFill>
            <a:ln>
              <a:solidFill>
                <a:srgbClr val="E3931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6"/>
            <p:cNvSpPr/>
            <p:nvPr/>
          </p:nvSpPr>
          <p:spPr>
            <a:xfrm>
              <a:off x="2870410" y="1196484"/>
              <a:ext cx="2681845" cy="694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Ambiente organizzativo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 smtClean="0">
                  <a:solidFill>
                    <a:schemeClr val="tx2"/>
                  </a:solidFill>
                </a:rPr>
                <a:t>(DIRIGENTI)</a:t>
              </a:r>
              <a:endParaRPr lang="it-IT" sz="18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2326506" y="2946546"/>
            <a:ext cx="4451966" cy="2933921"/>
            <a:chOff x="1858962" y="1929814"/>
            <a:chExt cx="4451966" cy="2894721"/>
          </a:xfrm>
        </p:grpSpPr>
        <p:sp>
          <p:nvSpPr>
            <p:cNvPr id="12" name="Oval 11"/>
            <p:cNvSpPr/>
            <p:nvPr/>
          </p:nvSpPr>
          <p:spPr>
            <a:xfrm>
              <a:off x="1858962" y="1929814"/>
              <a:ext cx="4451966" cy="2894721"/>
            </a:xfrm>
            <a:prstGeom prst="ellipse">
              <a:avLst/>
            </a:prstGeom>
            <a:grpFill/>
            <a:ln>
              <a:solidFill>
                <a:srgbClr val="E3931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8"/>
            <p:cNvSpPr/>
            <p:nvPr/>
          </p:nvSpPr>
          <p:spPr>
            <a:xfrm>
              <a:off x="3047637" y="2146918"/>
              <a:ext cx="2074616" cy="651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Pratiche educative e didattiche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 smtClean="0">
                  <a:solidFill>
                    <a:schemeClr val="tx2"/>
                  </a:solidFill>
                </a:rPr>
                <a:t>(DOCENTI)</a:t>
              </a:r>
              <a:endParaRPr lang="it-IT" sz="1800" b="1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3432965" y="3911452"/>
            <a:ext cx="2261781" cy="1955947"/>
            <a:chOff x="2965421" y="2894721"/>
            <a:chExt cx="2261781" cy="1929814"/>
          </a:xfrm>
        </p:grpSpPr>
        <p:sp>
          <p:nvSpPr>
            <p:cNvPr id="10" name="Oval 9"/>
            <p:cNvSpPr/>
            <p:nvPr/>
          </p:nvSpPr>
          <p:spPr>
            <a:xfrm>
              <a:off x="2965421" y="2894721"/>
              <a:ext cx="2261781" cy="19298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96651" y="3377175"/>
              <a:ext cx="1599320" cy="96490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Esiti formati ed educativi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dirty="0" smtClean="0">
                  <a:solidFill>
                    <a:schemeClr val="tx2"/>
                  </a:solidFill>
                </a:rPr>
                <a:t>(STUDENTI)</a:t>
              </a:r>
              <a:endParaRPr lang="it-IT" sz="2000" b="1" kern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4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329" y="304800"/>
            <a:ext cx="6629400" cy="838200"/>
          </a:xfrm>
        </p:spPr>
        <p:txBody>
          <a:bodyPr/>
          <a:lstStyle/>
          <a:p>
            <a:r>
              <a:rPr lang="it-IT"/>
              <a:t>Verso un sistema di valutazione </a:t>
            </a:r>
            <a:br>
              <a:rPr lang="it-IT"/>
            </a:br>
            <a:r>
              <a:rPr lang="it-IT"/>
              <a:t>organico e integrato</a:t>
            </a:r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8153400" cy="4572000"/>
          </a:xfrm>
        </p:spPr>
        <p:txBody>
          <a:bodyPr/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apprendimenti  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1 comma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181 lettera i, legge 107/2015: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adeguamento della normativa in materia di valutazione e certificazione delle competenze degli studenti, nonché degli esami di Stato)</a:t>
            </a:r>
          </a:p>
          <a:p>
            <a:endParaRPr lang="it-IT" sz="2400" b="1" dirty="0"/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Istituzioni scolastiche </a:t>
            </a: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(DPR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80/2013; DIR 11/2014)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400" b="1" dirty="0"/>
          </a:p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Valutazione professionalità: dirigenti e docenti </a:t>
            </a:r>
          </a:p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. 1 commi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126/130 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commi 86, 93,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94, legge 107/2015)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C:\Users\Utente\Desktop\Cat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3143272" cy="1857388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20688"/>
            <a:ext cx="3786182" cy="561662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it-IT" sz="3200" b="1" dirty="0" smtClean="0">
                <a:solidFill>
                  <a:schemeClr val="tx2"/>
                </a:solidFill>
                <a:latin typeface="+mj-lt"/>
              </a:rPr>
              <a:t>Condividere  quali sono gli aspetti da valorizzare</a:t>
            </a:r>
          </a:p>
          <a:p>
            <a:pPr marL="514350" indent="-514350" algn="just">
              <a:buAutoNum type="arabicPeriod"/>
            </a:pPr>
            <a:endParaRPr lang="it-IT" sz="3200" b="1" dirty="0" smtClean="0">
              <a:solidFill>
                <a:schemeClr val="tx2"/>
              </a:solidFill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Stabilire le regole da seguire</a:t>
            </a:r>
          </a:p>
          <a:p>
            <a:pPr marL="514350" indent="-514350" algn="just">
              <a:buAutoNum type="arabicPeriod"/>
            </a:pPr>
            <a:endParaRPr lang="it-IT" b="1" dirty="0" smtClean="0">
              <a:solidFill>
                <a:schemeClr val="tx2"/>
              </a:solidFill>
              <a:latin typeface="+mj-lt"/>
            </a:endParaRPr>
          </a:p>
          <a:p>
            <a:pPr marL="514350" indent="-514350" algn="just">
              <a:buAutoNum type="arabicPeriod"/>
            </a:pPr>
            <a:r>
              <a:rPr lang="it-IT" b="1" dirty="0" smtClean="0">
                <a:solidFill>
                  <a:schemeClr val="tx2"/>
                </a:solidFill>
                <a:latin typeface="+mj-lt"/>
              </a:rPr>
              <a:t>Definire indicatori e descrittori per la valutazione</a:t>
            </a:r>
          </a:p>
          <a:p>
            <a:pPr marL="514350" indent="-514350" algn="just">
              <a:buAutoNum type="arabicPeriod"/>
            </a:pPr>
            <a:endParaRPr lang="it-IT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4213" name="Picture 5" descr="http://storymat.wikispaces.com/file/view/gruppo.jpg/58945746/grup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2297689" cy="1725637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 rot="20492257">
            <a:off x="3713937" y="3451563"/>
            <a:ext cx="5214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Imprese individuali o di gruppo?</a:t>
            </a:r>
            <a:endParaRPr lang="it-IT" sz="22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Una considerazione fondamentale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>
              <a:solidFill>
                <a:schemeClr val="tx2"/>
              </a:solidFill>
            </a:endParaRPr>
          </a:p>
          <a:p>
            <a:r>
              <a:rPr lang="it-IT" sz="4000" b="1" dirty="0" smtClean="0">
                <a:solidFill>
                  <a:schemeClr val="tx2"/>
                </a:solidFill>
              </a:rPr>
              <a:t>NON </a:t>
            </a:r>
            <a:r>
              <a:rPr lang="it-IT" sz="4000" b="1" dirty="0">
                <a:solidFill>
                  <a:schemeClr val="tx2"/>
                </a:solidFill>
              </a:rPr>
              <a:t>SI VALUTANO LE PERSONE…</a:t>
            </a:r>
          </a:p>
          <a:p>
            <a:r>
              <a:rPr lang="it-IT" sz="4000" b="1" dirty="0">
                <a:solidFill>
                  <a:schemeClr val="tx2"/>
                </a:solidFill>
              </a:rPr>
              <a:t>…MA SOLTANTO LE LORO </a:t>
            </a:r>
            <a:r>
              <a:rPr lang="it-IT" sz="4000" b="1" dirty="0" smtClean="0">
                <a:solidFill>
                  <a:schemeClr val="tx2"/>
                </a:solidFill>
              </a:rPr>
              <a:t>PRESTAZIONI LAVORATIVE</a:t>
            </a:r>
            <a:endParaRPr lang="it-IT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69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Cosa sono i criteri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altLang="it-IT" sz="3600" b="1" dirty="0" smtClean="0">
              <a:ea typeface="ＭＳ Ｐゴシック" pitchFamily="34" charset="-128"/>
            </a:endParaRPr>
          </a:p>
          <a:p>
            <a:pPr algn="just"/>
            <a:r>
              <a:rPr lang="it-IT" altLang="it-IT" sz="3600" b="1" dirty="0" smtClean="0">
                <a:ea typeface="ＭＳ Ｐゴシック" pitchFamily="34" charset="-128"/>
              </a:rPr>
              <a:t>C</a:t>
            </a:r>
            <a:r>
              <a:rPr lang="it-IT" altLang="it-IT" sz="3600" b="1" dirty="0" smtClean="0">
                <a:ea typeface="ＭＳ Ｐゴシック" pitchFamily="34" charset="-128"/>
              </a:rPr>
              <a:t>ostituiscono </a:t>
            </a:r>
            <a:r>
              <a:rPr lang="it-IT" altLang="it-IT" sz="3600" b="1" dirty="0">
                <a:ea typeface="ＭＳ Ｐゴシック" pitchFamily="34" charset="-128"/>
              </a:rPr>
              <a:t>la cornice all’interno della quale si esercita la discrezionalità del DS; sono parametri di indirizzo in base ai quali il DS opera le proprie scelte.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29934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Come elaborare i criteri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Times New Roman" pitchFamily="18" charset="0"/>
              <a:buNone/>
            </a:pPr>
            <a:r>
              <a:rPr lang="it-IT" altLang="it-IT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Primo </a:t>
            </a:r>
            <a:r>
              <a:rPr lang="it-IT" altLang="it-IT" sz="2400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</a:t>
            </a: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: </a:t>
            </a:r>
            <a:endParaRPr lang="it-IT" altLang="it-IT" sz="2400" dirty="0" smtClean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pPr algn="just">
              <a:buFont typeface="Times New Roman" pitchFamily="18" charset="0"/>
              <a:buNone/>
            </a:pP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it-IT" altLang="it-IT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   tenere </a:t>
            </a:r>
            <a:r>
              <a:rPr lang="it-IT" altLang="it-IT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conto delle dimensioni valutative indicate nel comma 126 </a:t>
            </a:r>
            <a:r>
              <a:rPr lang="it-IT" altLang="it-IT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(qualità dell’insegnamento e contributo al miglioramento e al successo formativo; risultati ottenuti in dimensione individuale e collegiale in relazione al potenziamento delle competenze, all’innovazione, alla ricerca didattica, documentazione e diffusione delle buone pratiche; responsabilità nel coordinamento organizzativo, didattico e nella formazione del personale)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8827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Come elaborare i criteri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Secondo </a:t>
            </a:r>
            <a:r>
              <a:rPr lang="it-IT" altLang="it-IT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: definire gli indicatori  e cioè i fenomeni da osservare per ogni dimensione valutativa (</a:t>
            </a:r>
            <a:r>
              <a:rPr lang="it-IT" altLang="it-IT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es. cura nel lavoro, apporto al miglioramento, cura e organizzazione nella didattica, esiti scolastici degli studenti, gestione delle relazioni, organizzazione della scuola, organizzazione della formazione </a:t>
            </a:r>
            <a:r>
              <a:rPr lang="it-IT" altLang="it-IT" i="1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etc</a:t>
            </a:r>
            <a:r>
              <a:rPr lang="it-IT" altLang="it-IT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…..)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776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Come elaborare i criteri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Terzo </a:t>
            </a:r>
            <a:r>
              <a:rPr lang="it-IT" altLang="it-IT" sz="2800" b="1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: definire i descrittori che possano consentire di verificare l’utilizzo delle abilità/competenze in ogni ambito  (</a:t>
            </a: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programmazione accurata, puntualità, partecipazione attiva, uso di strumenti valutativi </a:t>
            </a:r>
            <a:r>
              <a:rPr lang="it-IT" altLang="it-IT" sz="2800" b="1" i="1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adeguati,utilizzo</a:t>
            </a: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 delle nuove tecnologie, progettazione e realizzazione di progetti innovativi, assunzione di compiti di responsabilità, positive relazioni con studenti, genitori e colleghi </a:t>
            </a:r>
            <a:r>
              <a:rPr lang="it-IT" altLang="it-IT" sz="2800" b="1" i="1" dirty="0" err="1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etc</a:t>
            </a: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…….)</a:t>
            </a:r>
            <a:endParaRPr lang="it-IT" altLang="it-IT" sz="2800" b="1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96390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elaborare i criteri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it-IT" altLang="it-IT" sz="2800" dirty="0">
                <a:ea typeface="ＭＳ Ｐゴシック" pitchFamily="34" charset="-128"/>
              </a:rPr>
              <a:t>Cosa evitare: punteggi e graduatorie, limiti nel numero dei premiati, quantificazione delle </a:t>
            </a:r>
            <a:r>
              <a:rPr lang="it-IT" altLang="it-IT" sz="2800" dirty="0" smtClean="0">
                <a:ea typeface="ＭＳ Ｐゴシック" pitchFamily="34" charset="-128"/>
              </a:rPr>
              <a:t>somme, valorizzare gli adempimenti dovuti</a:t>
            </a:r>
            <a:endParaRPr lang="it-IT" altLang="it-IT" sz="2800" dirty="0">
              <a:ea typeface="ＭＳ Ｐゴシック" pitchFamily="34" charset="-128"/>
            </a:endParaRPr>
          </a:p>
          <a:p>
            <a:pPr>
              <a:buFont typeface="Times New Roman" pitchFamily="18" charset="0"/>
              <a:buNone/>
            </a:pPr>
            <a:r>
              <a:rPr lang="it-IT" altLang="it-IT" sz="2800" dirty="0">
                <a:ea typeface="ＭＳ Ｐゴシック" pitchFamily="34" charset="-128"/>
              </a:rPr>
              <a:t>In caso di istituzioni scolastiche complesse, si potrebbe al limite stabilire una divisione per ordini (ma non è indispensabile).</a:t>
            </a:r>
          </a:p>
          <a:p>
            <a:pPr>
              <a:buFont typeface="Times New Roman" pitchFamily="18" charset="0"/>
              <a:buNone/>
            </a:pPr>
            <a:r>
              <a:rPr lang="it-IT" altLang="it-IT" sz="2800" dirty="0">
                <a:ea typeface="ＭＳ Ｐゴシック" pitchFamily="34" charset="-128"/>
              </a:rPr>
              <a:t>Si potrebbero definire delle precondizioni (es. tasso di presenza a scuola, assenza di sanzioni disciplinari)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443119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Le dimensioni valutative 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>
                <a:solidFill>
                  <a:schemeClr val="tx2"/>
                </a:solidFill>
              </a:rPr>
              <a:t>                  L’individuazione </a:t>
            </a:r>
            <a:r>
              <a:rPr lang="it-IT" sz="2000" b="1" dirty="0">
                <a:solidFill>
                  <a:schemeClr val="tx2"/>
                </a:solidFill>
              </a:rPr>
              <a:t>dei criteri deve avvenire sulla base:</a:t>
            </a:r>
          </a:p>
          <a:p>
            <a:r>
              <a:rPr lang="it-IT" sz="2000" dirty="0">
                <a:solidFill>
                  <a:schemeClr val="tx2"/>
                </a:solidFill>
              </a:rPr>
              <a:t>a1) della qualità dell’insegnamento</a:t>
            </a:r>
          </a:p>
          <a:p>
            <a:r>
              <a:rPr lang="it-IT" sz="2000" dirty="0">
                <a:solidFill>
                  <a:schemeClr val="tx2"/>
                </a:solidFill>
              </a:rPr>
              <a:t>a2) del contributo al miglioramento dell’istituzione scolastica</a:t>
            </a:r>
          </a:p>
          <a:p>
            <a:r>
              <a:rPr lang="it-IT" sz="2000" dirty="0">
                <a:solidFill>
                  <a:schemeClr val="tx2"/>
                </a:solidFill>
              </a:rPr>
              <a:t>a3) del successo formativo e scolastico degli </a:t>
            </a:r>
            <a:r>
              <a:rPr lang="it-IT" sz="2000" dirty="0" smtClean="0">
                <a:solidFill>
                  <a:schemeClr val="tx2"/>
                </a:solidFill>
              </a:rPr>
              <a:t>studenti</a:t>
            </a:r>
          </a:p>
          <a:p>
            <a:pPr marL="0" indent="0">
              <a:buNone/>
            </a:pPr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>
                <a:solidFill>
                  <a:schemeClr val="tx2"/>
                </a:solidFill>
              </a:rPr>
              <a:t>b1) dei risultati ottenuti dal docente o dal gruppo di docenti in</a:t>
            </a:r>
          </a:p>
          <a:p>
            <a:r>
              <a:rPr lang="it-IT" sz="2000" dirty="0">
                <a:solidFill>
                  <a:schemeClr val="tx2"/>
                </a:solidFill>
              </a:rPr>
              <a:t>relazione al potenziamento delle competenze degli alunni</a:t>
            </a:r>
          </a:p>
          <a:p>
            <a:r>
              <a:rPr lang="it-IT" sz="2000" dirty="0">
                <a:solidFill>
                  <a:schemeClr val="tx2"/>
                </a:solidFill>
              </a:rPr>
              <a:t>b2) dell’innovazione didattica e metodologica</a:t>
            </a:r>
          </a:p>
          <a:p>
            <a:r>
              <a:rPr lang="it-IT" sz="2000" dirty="0">
                <a:solidFill>
                  <a:schemeClr val="tx2"/>
                </a:solidFill>
              </a:rPr>
              <a:t>b3) della collaborazione alla ricerca didattica, </a:t>
            </a:r>
            <a:r>
              <a:rPr lang="it-IT" sz="2000" dirty="0" smtClean="0">
                <a:solidFill>
                  <a:schemeClr val="tx2"/>
                </a:solidFill>
              </a:rPr>
              <a:t>alla documentazione </a:t>
            </a:r>
            <a:r>
              <a:rPr lang="it-IT" sz="2000" dirty="0">
                <a:solidFill>
                  <a:schemeClr val="tx2"/>
                </a:solidFill>
              </a:rPr>
              <a:t>e alla diffusione di buone </a:t>
            </a:r>
            <a:r>
              <a:rPr lang="it-IT" sz="2000" dirty="0" smtClean="0">
                <a:solidFill>
                  <a:schemeClr val="tx2"/>
                </a:solidFill>
              </a:rPr>
              <a:t>pratiche didattiche</a:t>
            </a:r>
          </a:p>
          <a:p>
            <a:pPr marL="0" indent="0">
              <a:buNone/>
            </a:pPr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>
                <a:solidFill>
                  <a:schemeClr val="tx2"/>
                </a:solidFill>
              </a:rPr>
              <a:t>c1) delle responsabilità assunte nel </a:t>
            </a:r>
            <a:r>
              <a:rPr lang="it-IT" sz="2000" dirty="0" smtClean="0">
                <a:solidFill>
                  <a:schemeClr val="tx2"/>
                </a:solidFill>
              </a:rPr>
              <a:t>coordinamento organizzativo </a:t>
            </a:r>
            <a:r>
              <a:rPr lang="it-IT" sz="2000" dirty="0">
                <a:solidFill>
                  <a:schemeClr val="tx2"/>
                </a:solidFill>
              </a:rPr>
              <a:t>e didattico</a:t>
            </a:r>
          </a:p>
          <a:p>
            <a:r>
              <a:rPr lang="it-IT" sz="2000" dirty="0">
                <a:solidFill>
                  <a:schemeClr val="tx2"/>
                </a:solidFill>
              </a:rPr>
              <a:t>c2) delle responsabilità assunte nella formazione del personale</a:t>
            </a:r>
          </a:p>
        </p:txBody>
      </p:sp>
    </p:spTree>
    <p:extLst>
      <p:ext uri="{BB962C8B-B14F-4D97-AF65-F5344CB8AC3E}">
        <p14:creationId xmlns:p14="http://schemas.microsoft.com/office/powerpoint/2010/main" val="4262906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Le dimensioni valutative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Alcuni elementi sono </a:t>
            </a:r>
            <a:r>
              <a:rPr lang="it-IT" sz="2000" b="1" u="sng" dirty="0" smtClean="0">
                <a:solidFill>
                  <a:schemeClr val="tx2"/>
                </a:solidFill>
              </a:rPr>
              <a:t>qualitativi </a:t>
            </a:r>
            <a:r>
              <a:rPr lang="it-IT" sz="2000" dirty="0" smtClean="0">
                <a:solidFill>
                  <a:schemeClr val="tx2"/>
                </a:solidFill>
              </a:rPr>
              <a:t>(qualità dell’insegnamento, contributo al miglioramento)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Altri possono essere riferiti </a:t>
            </a:r>
            <a:r>
              <a:rPr lang="it-IT" sz="2000" b="1" u="sng" dirty="0" smtClean="0">
                <a:solidFill>
                  <a:schemeClr val="tx2"/>
                </a:solidFill>
              </a:rPr>
              <a:t>a risultati verificabili con parametri quantitativi</a:t>
            </a:r>
            <a:r>
              <a:rPr lang="it-IT" sz="2000" dirty="0" smtClean="0">
                <a:solidFill>
                  <a:schemeClr val="tx2"/>
                </a:solidFill>
              </a:rPr>
              <a:t> (successo formativo, risultati ottenuti in relazione al potenziamento delle competenze)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Altri ancora possono essere riferiti ad </a:t>
            </a:r>
            <a:r>
              <a:rPr lang="it-IT" sz="2000" b="1" u="sng" dirty="0" smtClean="0">
                <a:solidFill>
                  <a:schemeClr val="tx2"/>
                </a:solidFill>
              </a:rPr>
              <a:t>attività svolte e facilmente documentabili </a:t>
            </a:r>
            <a:r>
              <a:rPr lang="it-IT" sz="2000" dirty="0" smtClean="0">
                <a:solidFill>
                  <a:schemeClr val="tx2"/>
                </a:solidFill>
              </a:rPr>
              <a:t>(partecipazione ad innovazione didattica e metodologia, alla ricerca didattica, alla diffusione di buone pratiche)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Altri, infine, si riferiscono a </a:t>
            </a:r>
            <a:r>
              <a:rPr lang="it-IT" sz="2000" b="1" u="sng" dirty="0" smtClean="0">
                <a:solidFill>
                  <a:schemeClr val="tx2"/>
                </a:solidFill>
              </a:rPr>
              <a:t>responsabilità nell’ambito del </a:t>
            </a:r>
            <a:r>
              <a:rPr lang="it-IT" sz="2000" b="1" u="sng" dirty="0" err="1" smtClean="0">
                <a:solidFill>
                  <a:schemeClr val="tx2"/>
                </a:solidFill>
              </a:rPr>
              <a:t>funzionigramma</a:t>
            </a:r>
            <a:r>
              <a:rPr lang="it-IT" sz="2000" b="1" u="sng" dirty="0" smtClean="0">
                <a:solidFill>
                  <a:schemeClr val="tx2"/>
                </a:solidFill>
              </a:rPr>
              <a:t> di scuola </a:t>
            </a:r>
            <a:r>
              <a:rPr lang="it-IT" sz="2000" dirty="0" smtClean="0">
                <a:solidFill>
                  <a:schemeClr val="tx2"/>
                </a:solidFill>
              </a:rPr>
              <a:t>(coordinamento organizzativo e didattico, formazione del personale)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02761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I possibili strumenti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268760"/>
            <a:ext cx="7886700" cy="471137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Prima fase: individuare indicatori 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e  </a:t>
            </a:r>
            <a:r>
              <a:rPr lang="it-IT" dirty="0" smtClean="0">
                <a:solidFill>
                  <a:srgbClr val="FF0000"/>
                </a:solidFill>
              </a:rPr>
              <a:t>descrittori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Seconda fase: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F0"/>
                </a:solidFill>
              </a:rPr>
              <a:t>Attribuire un peso </a:t>
            </a:r>
            <a:r>
              <a:rPr lang="it-IT" sz="2400" dirty="0" smtClean="0"/>
              <a:t>vs  </a:t>
            </a:r>
            <a:r>
              <a:rPr lang="it-IT" sz="2400" dirty="0" smtClean="0">
                <a:solidFill>
                  <a:srgbClr val="00B050"/>
                </a:solidFill>
              </a:rPr>
              <a:t>Verificare «l’assenza/presenza»  (on off)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Terza fase (di competenza del DS)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F0"/>
                </a:solidFill>
              </a:rPr>
              <a:t>Redigere </a:t>
            </a:r>
            <a:r>
              <a:rPr lang="it-IT" sz="2400" dirty="0" smtClean="0">
                <a:solidFill>
                  <a:srgbClr val="00B0F0"/>
                </a:solidFill>
              </a:rPr>
              <a:t>una graduatoria          </a:t>
            </a:r>
            <a:r>
              <a:rPr lang="it-IT" sz="2400" dirty="0" smtClean="0"/>
              <a:t>vs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50"/>
                </a:solidFill>
              </a:rPr>
              <a:t>Stabilire un valore soglia in base alle positività rilevate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8851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838200"/>
          </a:xfrm>
        </p:spPr>
        <p:txBody>
          <a:bodyPr/>
          <a:lstStyle/>
          <a:p>
            <a:r>
              <a:rPr lang="it-IT" dirty="0" smtClean="0"/>
              <a:t>Il Portale del Sistema Nazionale di Valutazione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546100" y="1295400"/>
            <a:ext cx="8153400" cy="4724400"/>
          </a:xfrm>
        </p:spPr>
        <p:txBody>
          <a:bodyPr/>
          <a:lstStyle/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endParaRPr lang="it-IT" sz="2800" b="1" dirty="0" smtClean="0">
              <a:solidFill>
                <a:srgbClr val="4578AD"/>
              </a:solidFill>
            </a:endParaRPr>
          </a:p>
          <a:p>
            <a:endParaRPr lang="it-IT" sz="2800" b="1" dirty="0">
              <a:solidFill>
                <a:srgbClr val="4578AD"/>
              </a:solidFill>
            </a:endParaRPr>
          </a:p>
          <a:p>
            <a:pPr algn="ctr"/>
            <a:r>
              <a:rPr lang="it-IT" sz="2800" dirty="0">
                <a:hlinkClick r:id="rId2"/>
              </a:rPr>
              <a:t>http://www.istruzione.it/</a:t>
            </a:r>
            <a:r>
              <a:rPr lang="it-IT" sz="2800" dirty="0" err="1">
                <a:hlinkClick r:id="rId2"/>
              </a:rPr>
              <a:t>snv</a:t>
            </a:r>
            <a:r>
              <a:rPr lang="it-IT" sz="2800" dirty="0">
                <a:hlinkClick r:id="rId2"/>
              </a:rPr>
              <a:t>/</a:t>
            </a:r>
            <a:r>
              <a:rPr lang="it-IT" sz="2800" dirty="0" err="1">
                <a:hlinkClick r:id="rId2"/>
              </a:rPr>
              <a:t>index.shtml</a:t>
            </a:r>
            <a:endParaRPr lang="it-IT" sz="2800" dirty="0"/>
          </a:p>
          <a:p>
            <a:endParaRPr lang="it-IT" sz="2800" b="1" dirty="0">
              <a:solidFill>
                <a:srgbClr val="4578AD"/>
              </a:solidFill>
            </a:endParaRPr>
          </a:p>
        </p:txBody>
      </p:sp>
      <p:pic>
        <p:nvPicPr>
          <p:cNvPr id="5" name="Picture 4" descr="C:\Users\damiano\Desktop\SNV_LOGO\Logo_Snv_AltaRes_Bit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350000" cy="123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2.pariopportunita.provincia.venezia.it/upload/00000023/00000031/00002114/gruppoDiLav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048672" cy="4104456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51520" y="5085184"/>
            <a:ext cx="8711177" cy="118154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Ricordiamoci che non è il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CdiV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che valuta,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né decide a chi assegnare il bonus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8" descr="http://imfreedom-guitar.ru/wp-content/uploads/BONU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9964655">
            <a:off x="289085" y="600263"/>
            <a:ext cx="2908410" cy="118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71549" y="706320"/>
            <a:ext cx="5843801" cy="132556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 smtClean="0">
                <a:solidFill>
                  <a:srgbClr val="0070C0"/>
                </a:solidFill>
                <a:latin typeface="Agency FB" pitchFamily="2" charset="0"/>
              </a:rPr>
              <a:t>Ma chi stabilisce il bonus per i docenti?</a:t>
            </a:r>
            <a:endParaRPr lang="it-IT" dirty="0">
              <a:solidFill>
                <a:srgbClr val="0070C0"/>
              </a:solidFill>
              <a:latin typeface="Agency FB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3212976"/>
            <a:ext cx="7886700" cy="271535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002060"/>
                </a:solidFill>
              </a:rPr>
              <a:t>I criteri vengono stabiliti dal rinnovato Comitato di valutazione </a:t>
            </a:r>
            <a:r>
              <a:rPr lang="it-IT" dirty="0" smtClean="0">
                <a:solidFill>
                  <a:srgbClr val="002060"/>
                </a:solidFill>
              </a:rPr>
              <a:t>(vedi composizione in comma 129) mentre l’assegnazione della somma, </a:t>
            </a:r>
            <a:r>
              <a:rPr lang="it-IT" b="1" dirty="0" smtClean="0">
                <a:solidFill>
                  <a:srgbClr val="002060"/>
                </a:solidFill>
              </a:rPr>
              <a:t>sulla base di una motivata valutazione, spetta al Dirigente scolastico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 smtClean="0">
                <a:solidFill>
                  <a:srgbClr val="002060"/>
                </a:solidFill>
              </a:rPr>
              <a:t>È indubbio che la maggior o minor definizione dei criteri implicherà la minor o maggior discrezionalità del Dirigente scolastico, ma queste decisioni sono lasciate all’autonomia gestionale delle istituzioni scolastiche.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89090" name="Picture 2" descr="http://www.lovekaizen.com/clients/mpa/wp-content/uploads/2015/02/faq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11669" cy="2756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it-IT" sz="4800" spc="-120" dirty="0" smtClean="0">
                <a:solidFill>
                  <a:schemeClr val="bg1"/>
                </a:solidFill>
              </a:rPr>
              <a:t>LA TRASPARENZA</a:t>
            </a:r>
            <a:endParaRPr lang="it-IT" sz="4800" spc="-12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31683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3200" b="1" spc="-30" dirty="0" smtClean="0">
                <a:solidFill>
                  <a:schemeClr val="tx2"/>
                </a:solidFill>
              </a:rPr>
              <a:t>I criteri </a:t>
            </a:r>
            <a:r>
              <a:rPr lang="it-IT" sz="3200" b="1" spc="-40" dirty="0">
                <a:solidFill>
                  <a:schemeClr val="tx2"/>
                </a:solidFill>
              </a:rPr>
              <a:t>per la valorizzazione del </a:t>
            </a:r>
            <a:r>
              <a:rPr lang="it-IT" sz="3200" b="1" spc="-40" dirty="0" smtClean="0">
                <a:solidFill>
                  <a:schemeClr val="tx2"/>
                </a:solidFill>
              </a:rPr>
              <a:t>merito vanno condivisi con l’intera </a:t>
            </a:r>
            <a:r>
              <a:rPr lang="it-IT" sz="3200" b="1" spc="-40" dirty="0">
                <a:solidFill>
                  <a:schemeClr val="tx2"/>
                </a:solidFill>
              </a:rPr>
              <a:t>comunità </a:t>
            </a:r>
            <a:r>
              <a:rPr lang="it-IT" sz="3200" b="1" dirty="0">
                <a:solidFill>
                  <a:schemeClr val="tx2"/>
                </a:solidFill>
              </a:rPr>
              <a:t>scolastica </a:t>
            </a:r>
            <a:r>
              <a:rPr lang="it-IT" sz="3200" b="1" dirty="0" smtClean="0">
                <a:solidFill>
                  <a:schemeClr val="tx2"/>
                </a:solidFill>
              </a:rPr>
              <a:t>e resi pubblici </a:t>
            </a:r>
            <a:r>
              <a:rPr lang="it-IT" sz="3200" dirty="0" smtClean="0">
                <a:solidFill>
                  <a:schemeClr val="tx2"/>
                </a:solidFill>
              </a:rPr>
              <a:t>nel sito della scuola ….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3200" dirty="0" smtClean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3200" spc="-30" dirty="0" smtClean="0">
                <a:solidFill>
                  <a:schemeClr val="tx2"/>
                </a:solidFill>
              </a:rPr>
              <a:t>La necessità della pubblicazione dei criteri è legittimata dalla trasparenza dell’operato </a:t>
            </a:r>
            <a:r>
              <a:rPr lang="it-IT" sz="3200" spc="-40" dirty="0" smtClean="0">
                <a:solidFill>
                  <a:schemeClr val="tx2"/>
                </a:solidFill>
              </a:rPr>
              <a:t>della P.A. </a:t>
            </a:r>
            <a:r>
              <a:rPr lang="it-IT" sz="3200" spc="-40" dirty="0">
                <a:solidFill>
                  <a:schemeClr val="tx2"/>
                </a:solidFill>
              </a:rPr>
              <a:t>e dal fatto che tutti i docenti concorrono indistintamente </a:t>
            </a:r>
            <a:r>
              <a:rPr lang="it-IT" sz="3200" dirty="0">
                <a:solidFill>
                  <a:schemeClr val="tx2"/>
                </a:solidFill>
              </a:rPr>
              <a:t>ad essere </a:t>
            </a:r>
            <a:r>
              <a:rPr lang="it-IT" sz="3200" spc="-30" dirty="0">
                <a:solidFill>
                  <a:schemeClr val="tx2"/>
                </a:solidFill>
              </a:rPr>
              <a:t>destinatari della valorizzazione e ciascuno ha il </a:t>
            </a:r>
            <a:r>
              <a:rPr lang="it-IT" sz="3200" b="1" spc="-30" dirty="0">
                <a:solidFill>
                  <a:schemeClr val="tx2"/>
                </a:solidFill>
              </a:rPr>
              <a:t>diritto di conoscere quali siano </a:t>
            </a:r>
            <a:r>
              <a:rPr lang="it-IT" sz="3200" b="1" dirty="0">
                <a:solidFill>
                  <a:schemeClr val="tx2"/>
                </a:solidFill>
              </a:rPr>
              <a:t>gli obiettivi da raggiungere</a:t>
            </a:r>
            <a:r>
              <a:rPr lang="it-IT" sz="3200" b="1" dirty="0" smtClean="0">
                <a:solidFill>
                  <a:schemeClr val="tx2"/>
                </a:solidFill>
              </a:rPr>
              <a:t>.</a:t>
            </a:r>
            <a:endParaRPr lang="it-IT" sz="3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http://www.airforceenlistedfamilies.com/images/checkli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40560"/>
            <a:ext cx="2669904" cy="1196752"/>
          </a:xfrm>
          <a:prstGeom prst="rect">
            <a:avLst/>
          </a:prstGeom>
          <a:noFill/>
        </p:spPr>
      </p:pic>
      <p:sp>
        <p:nvSpPr>
          <p:cNvPr id="6" name="Segnaposto contenuto 2"/>
          <p:cNvSpPr txBox="1">
            <a:spLocks/>
          </p:cNvSpPr>
          <p:nvPr/>
        </p:nvSpPr>
        <p:spPr>
          <a:xfrm rot="20676245">
            <a:off x="178107" y="4658429"/>
            <a:ext cx="187220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1" i="0" u="none" strike="noStrike" kern="1200" cap="none" spc="4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risten ITC" pitchFamily="66" charset="0"/>
              </a:rPr>
              <a:t>Criteri</a:t>
            </a:r>
          </a:p>
        </p:txBody>
      </p:sp>
      <p:pic>
        <p:nvPicPr>
          <p:cNvPr id="12292" name="Picture 4" descr="http://www.domir.it/files/imce/tavolo%20di%20lavo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4365105"/>
            <a:ext cx="2736304" cy="2088232"/>
          </a:xfrm>
          <a:prstGeom prst="rect">
            <a:avLst/>
          </a:prstGeom>
          <a:noFill/>
        </p:spPr>
      </p:pic>
      <p:pic>
        <p:nvPicPr>
          <p:cNvPr id="12294" name="Picture 6" descr="http://www.ulss15.pd.it/media/icone_homepage/albo_onlin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60233" y="4788741"/>
            <a:ext cx="2088232" cy="1736605"/>
          </a:xfrm>
          <a:prstGeom prst="rect">
            <a:avLst/>
          </a:prstGeom>
          <a:noFill/>
        </p:spPr>
      </p:pic>
      <p:sp>
        <p:nvSpPr>
          <p:cNvPr id="9" name="Freccia curva 8"/>
          <p:cNvSpPr/>
          <p:nvPr/>
        </p:nvSpPr>
        <p:spPr>
          <a:xfrm rot="10800000" flipH="1" flipV="1">
            <a:off x="1835696" y="4725144"/>
            <a:ext cx="1800200" cy="360040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CC00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a inversione 10"/>
          <p:cNvSpPr/>
          <p:nvPr/>
        </p:nvSpPr>
        <p:spPr>
          <a:xfrm>
            <a:off x="5508105" y="4365104"/>
            <a:ext cx="2304256" cy="2880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627985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7010400" y="6564339"/>
            <a:ext cx="2133600" cy="365125"/>
          </a:xfrm>
        </p:spPr>
        <p:txBody>
          <a:bodyPr/>
          <a:lstStyle/>
          <a:p>
            <a:fld id="{AFE37A65-5F1F-495A-B25C-1894A811C29D}" type="slidenum">
              <a:rPr lang="it-IT" smtClean="0">
                <a:solidFill>
                  <a:schemeClr val="bg1"/>
                </a:solidFill>
              </a:rPr>
              <a:pPr/>
              <a:t>32</a:t>
            </a:fld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chemeClr val="bg2"/>
          </a:solidFill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GENITORI e STUDENTI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016224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  <a:latin typeface="+mj-lt"/>
              </a:rPr>
              <a:t>Quale rappresentatività </a:t>
            </a:r>
          </a:p>
          <a:p>
            <a:pPr algn="ctr"/>
            <a:r>
              <a:rPr lang="it-IT" sz="3600" dirty="0" smtClean="0">
                <a:solidFill>
                  <a:schemeClr val="tx2"/>
                </a:solidFill>
                <a:latin typeface="+mj-lt"/>
              </a:rPr>
              <a:t>Quale ruolo nel CdiV</a:t>
            </a:r>
          </a:p>
          <a:p>
            <a:pPr algn="ctr"/>
            <a:r>
              <a:rPr lang="it-IT" sz="3600" u="sng" dirty="0" smtClean="0">
                <a:solidFill>
                  <a:schemeClr val="tx2"/>
                </a:solidFill>
                <a:latin typeface="+mj-lt"/>
              </a:rPr>
              <a:t>Quale contributo</a:t>
            </a:r>
          </a:p>
          <a:p>
            <a:pPr algn="ctr">
              <a:buNone/>
            </a:pPr>
            <a:endParaRPr lang="it-IT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7A65-5F1F-495A-B25C-1894A811C29D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2051" name="Picture 3" descr="C:\Users\Utente\Desktop\Cat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8"/>
            <a:ext cx="1143008" cy="885825"/>
          </a:xfrm>
          <a:prstGeom prst="rect">
            <a:avLst/>
          </a:prstGeom>
          <a:noFill/>
        </p:spPr>
      </p:pic>
      <p:pic>
        <p:nvPicPr>
          <p:cNvPr id="10" name="Picture 2" descr="C:\Users\Utente\Desktop\Cat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3000374"/>
            <a:ext cx="1027278" cy="620711"/>
          </a:xfrm>
          <a:prstGeom prst="rect">
            <a:avLst/>
          </a:prstGeom>
          <a:noFill/>
        </p:spPr>
      </p:pic>
      <p:sp>
        <p:nvSpPr>
          <p:cNvPr id="11" name="Figura a mano libera 10"/>
          <p:cNvSpPr/>
          <p:nvPr/>
        </p:nvSpPr>
        <p:spPr>
          <a:xfrm>
            <a:off x="6987003" y="3411942"/>
            <a:ext cx="1092472" cy="374447"/>
          </a:xfrm>
          <a:custGeom>
            <a:avLst/>
            <a:gdLst>
              <a:gd name="connsiteX0" fmla="*/ 1037881 w 1092472"/>
              <a:gd name="connsiteY0" fmla="*/ 0 h 374447"/>
              <a:gd name="connsiteX1" fmla="*/ 969642 w 1092472"/>
              <a:gd name="connsiteY1" fmla="*/ 68239 h 374447"/>
              <a:gd name="connsiteX2" fmla="*/ 955994 w 1092472"/>
              <a:gd name="connsiteY2" fmla="*/ 109182 h 374447"/>
              <a:gd name="connsiteX3" fmla="*/ 874107 w 1092472"/>
              <a:gd name="connsiteY3" fmla="*/ 136478 h 374447"/>
              <a:gd name="connsiteX4" fmla="*/ 833164 w 1092472"/>
              <a:gd name="connsiteY4" fmla="*/ 163773 h 374447"/>
              <a:gd name="connsiteX5" fmla="*/ 710334 w 1092472"/>
              <a:gd name="connsiteY5" fmla="*/ 204717 h 374447"/>
              <a:gd name="connsiteX6" fmla="*/ 669391 w 1092472"/>
              <a:gd name="connsiteY6" fmla="*/ 218364 h 374447"/>
              <a:gd name="connsiteX7" fmla="*/ 628448 w 1092472"/>
              <a:gd name="connsiteY7" fmla="*/ 232012 h 374447"/>
              <a:gd name="connsiteX8" fmla="*/ 178072 w 1092472"/>
              <a:gd name="connsiteY8" fmla="*/ 218364 h 374447"/>
              <a:gd name="connsiteX9" fmla="*/ 164424 w 1092472"/>
              <a:gd name="connsiteY9" fmla="*/ 177421 h 374447"/>
              <a:gd name="connsiteX10" fmla="*/ 123481 w 1092472"/>
              <a:gd name="connsiteY10" fmla="*/ 150126 h 374447"/>
              <a:gd name="connsiteX11" fmla="*/ 68890 w 1092472"/>
              <a:gd name="connsiteY11" fmla="*/ 81887 h 374447"/>
              <a:gd name="connsiteX12" fmla="*/ 14298 w 1092472"/>
              <a:gd name="connsiteY12" fmla="*/ 163773 h 374447"/>
              <a:gd name="connsiteX13" fmla="*/ 651 w 1092472"/>
              <a:gd name="connsiteY13" fmla="*/ 218364 h 374447"/>
              <a:gd name="connsiteX14" fmla="*/ 14298 w 1092472"/>
              <a:gd name="connsiteY14" fmla="*/ 259308 h 374447"/>
              <a:gd name="connsiteX15" fmla="*/ 123481 w 1092472"/>
              <a:gd name="connsiteY15" fmla="*/ 232012 h 374447"/>
              <a:gd name="connsiteX16" fmla="*/ 396436 w 1092472"/>
              <a:gd name="connsiteY16" fmla="*/ 245660 h 374447"/>
              <a:gd name="connsiteX17" fmla="*/ 478322 w 1092472"/>
              <a:gd name="connsiteY17" fmla="*/ 272956 h 374447"/>
              <a:gd name="connsiteX18" fmla="*/ 601152 w 1092472"/>
              <a:gd name="connsiteY18" fmla="*/ 286603 h 374447"/>
              <a:gd name="connsiteX19" fmla="*/ 942346 w 1092472"/>
              <a:gd name="connsiteY19" fmla="*/ 300251 h 374447"/>
              <a:gd name="connsiteX20" fmla="*/ 1010585 w 1092472"/>
              <a:gd name="connsiteY20" fmla="*/ 327547 h 374447"/>
              <a:gd name="connsiteX21" fmla="*/ 1024233 w 1092472"/>
              <a:gd name="connsiteY21" fmla="*/ 286603 h 374447"/>
              <a:gd name="connsiteX22" fmla="*/ 1037881 w 1092472"/>
              <a:gd name="connsiteY22" fmla="*/ 232012 h 374447"/>
              <a:gd name="connsiteX23" fmla="*/ 1065176 w 1092472"/>
              <a:gd name="connsiteY23" fmla="*/ 191069 h 374447"/>
              <a:gd name="connsiteX24" fmla="*/ 1092472 w 1092472"/>
              <a:gd name="connsiteY24" fmla="*/ 109182 h 374447"/>
              <a:gd name="connsiteX25" fmla="*/ 1078824 w 1092472"/>
              <a:gd name="connsiteY25" fmla="*/ 54591 h 374447"/>
              <a:gd name="connsiteX26" fmla="*/ 1065176 w 1092472"/>
              <a:gd name="connsiteY26" fmla="*/ 13648 h 374447"/>
              <a:gd name="connsiteX27" fmla="*/ 996937 w 1092472"/>
              <a:gd name="connsiteY27" fmla="*/ 27296 h 374447"/>
              <a:gd name="connsiteX28" fmla="*/ 969642 w 1092472"/>
              <a:gd name="connsiteY28" fmla="*/ 109182 h 37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92472" h="374447">
                <a:moveTo>
                  <a:pt x="1037881" y="0"/>
                </a:moveTo>
                <a:cubicBezTo>
                  <a:pt x="996937" y="27296"/>
                  <a:pt x="992388" y="22746"/>
                  <a:pt x="969642" y="68239"/>
                </a:cubicBezTo>
                <a:cubicBezTo>
                  <a:pt x="963208" y="81106"/>
                  <a:pt x="967700" y="100820"/>
                  <a:pt x="955994" y="109182"/>
                </a:cubicBezTo>
                <a:cubicBezTo>
                  <a:pt x="932581" y="125905"/>
                  <a:pt x="898047" y="120518"/>
                  <a:pt x="874107" y="136478"/>
                </a:cubicBezTo>
                <a:cubicBezTo>
                  <a:pt x="860459" y="145576"/>
                  <a:pt x="848153" y="157111"/>
                  <a:pt x="833164" y="163773"/>
                </a:cubicBezTo>
                <a:cubicBezTo>
                  <a:pt x="833160" y="163775"/>
                  <a:pt x="730807" y="197893"/>
                  <a:pt x="710334" y="204717"/>
                </a:cubicBezTo>
                <a:lnTo>
                  <a:pt x="669391" y="218364"/>
                </a:lnTo>
                <a:lnTo>
                  <a:pt x="628448" y="232012"/>
                </a:lnTo>
                <a:cubicBezTo>
                  <a:pt x="478323" y="227463"/>
                  <a:pt x="327238" y="235913"/>
                  <a:pt x="178072" y="218364"/>
                </a:cubicBezTo>
                <a:cubicBezTo>
                  <a:pt x="163785" y="216683"/>
                  <a:pt x="173411" y="188654"/>
                  <a:pt x="164424" y="177421"/>
                </a:cubicBezTo>
                <a:cubicBezTo>
                  <a:pt x="154177" y="164613"/>
                  <a:pt x="137129" y="159224"/>
                  <a:pt x="123481" y="150126"/>
                </a:cubicBezTo>
                <a:cubicBezTo>
                  <a:pt x="120734" y="141886"/>
                  <a:pt x="103460" y="62133"/>
                  <a:pt x="68890" y="81887"/>
                </a:cubicBezTo>
                <a:cubicBezTo>
                  <a:pt x="40407" y="98163"/>
                  <a:pt x="14298" y="163773"/>
                  <a:pt x="14298" y="163773"/>
                </a:cubicBezTo>
                <a:cubicBezTo>
                  <a:pt x="9749" y="181970"/>
                  <a:pt x="651" y="199607"/>
                  <a:pt x="651" y="218364"/>
                </a:cubicBezTo>
                <a:cubicBezTo>
                  <a:pt x="651" y="232750"/>
                  <a:pt x="0" y="257719"/>
                  <a:pt x="14298" y="259308"/>
                </a:cubicBezTo>
                <a:cubicBezTo>
                  <a:pt x="51583" y="263451"/>
                  <a:pt x="123481" y="232012"/>
                  <a:pt x="123481" y="232012"/>
                </a:cubicBezTo>
                <a:cubicBezTo>
                  <a:pt x="214466" y="236561"/>
                  <a:pt x="305938" y="235218"/>
                  <a:pt x="396436" y="245660"/>
                </a:cubicBezTo>
                <a:cubicBezTo>
                  <a:pt x="425018" y="248958"/>
                  <a:pt x="449726" y="269779"/>
                  <a:pt x="478322" y="272956"/>
                </a:cubicBezTo>
                <a:cubicBezTo>
                  <a:pt x="519265" y="277505"/>
                  <a:pt x="560028" y="284184"/>
                  <a:pt x="601152" y="286603"/>
                </a:cubicBezTo>
                <a:cubicBezTo>
                  <a:pt x="714778" y="293287"/>
                  <a:pt x="828615" y="295702"/>
                  <a:pt x="942346" y="300251"/>
                </a:cubicBezTo>
                <a:cubicBezTo>
                  <a:pt x="954316" y="336160"/>
                  <a:pt x="951959" y="374447"/>
                  <a:pt x="1010585" y="327547"/>
                </a:cubicBezTo>
                <a:cubicBezTo>
                  <a:pt x="1021819" y="318560"/>
                  <a:pt x="1020281" y="300436"/>
                  <a:pt x="1024233" y="286603"/>
                </a:cubicBezTo>
                <a:cubicBezTo>
                  <a:pt x="1029386" y="268568"/>
                  <a:pt x="1030492" y="249252"/>
                  <a:pt x="1037881" y="232012"/>
                </a:cubicBezTo>
                <a:cubicBezTo>
                  <a:pt x="1044342" y="216936"/>
                  <a:pt x="1058514" y="206058"/>
                  <a:pt x="1065176" y="191069"/>
                </a:cubicBezTo>
                <a:cubicBezTo>
                  <a:pt x="1076861" y="164777"/>
                  <a:pt x="1092472" y="109182"/>
                  <a:pt x="1092472" y="109182"/>
                </a:cubicBezTo>
                <a:cubicBezTo>
                  <a:pt x="1087923" y="90985"/>
                  <a:pt x="1083977" y="72626"/>
                  <a:pt x="1078824" y="54591"/>
                </a:cubicBezTo>
                <a:cubicBezTo>
                  <a:pt x="1074872" y="40759"/>
                  <a:pt x="1078824" y="18197"/>
                  <a:pt x="1065176" y="13648"/>
                </a:cubicBezTo>
                <a:cubicBezTo>
                  <a:pt x="1043170" y="6313"/>
                  <a:pt x="1019683" y="22747"/>
                  <a:pt x="996937" y="27296"/>
                </a:cubicBezTo>
                <a:lnTo>
                  <a:pt x="969642" y="109182"/>
                </a:ln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188795" y="3698543"/>
            <a:ext cx="946705" cy="195618"/>
          </a:xfrm>
          <a:custGeom>
            <a:avLst/>
            <a:gdLst>
              <a:gd name="connsiteX0" fmla="*/ 2275 w 946705"/>
              <a:gd name="connsiteY0" fmla="*/ 191069 h 195618"/>
              <a:gd name="connsiteX1" fmla="*/ 43218 w 946705"/>
              <a:gd name="connsiteY1" fmla="*/ 177421 h 195618"/>
              <a:gd name="connsiteX2" fmla="*/ 56866 w 946705"/>
              <a:gd name="connsiteY2" fmla="*/ 177421 h 195618"/>
              <a:gd name="connsiteX3" fmla="*/ 56866 w 946705"/>
              <a:gd name="connsiteY3" fmla="*/ 40944 h 195618"/>
              <a:gd name="connsiteX4" fmla="*/ 138752 w 946705"/>
              <a:gd name="connsiteY4" fmla="*/ 0 h 195618"/>
              <a:gd name="connsiteX5" fmla="*/ 452651 w 946705"/>
              <a:gd name="connsiteY5" fmla="*/ 13648 h 195618"/>
              <a:gd name="connsiteX6" fmla="*/ 575481 w 946705"/>
              <a:gd name="connsiteY6" fmla="*/ 27296 h 195618"/>
              <a:gd name="connsiteX7" fmla="*/ 766549 w 946705"/>
              <a:gd name="connsiteY7" fmla="*/ 13648 h 195618"/>
              <a:gd name="connsiteX8" fmla="*/ 862084 w 946705"/>
              <a:gd name="connsiteY8" fmla="*/ 40944 h 195618"/>
              <a:gd name="connsiteX9" fmla="*/ 903027 w 946705"/>
              <a:gd name="connsiteY9" fmla="*/ 81887 h 195618"/>
              <a:gd name="connsiteX10" fmla="*/ 930322 w 946705"/>
              <a:gd name="connsiteY10" fmla="*/ 122830 h 195618"/>
              <a:gd name="connsiteX11" fmla="*/ 343469 w 946705"/>
              <a:gd name="connsiteY11" fmla="*/ 109182 h 195618"/>
              <a:gd name="connsiteX12" fmla="*/ 111457 w 946705"/>
              <a:gd name="connsiteY12" fmla="*/ 122830 h 195618"/>
              <a:gd name="connsiteX13" fmla="*/ 29570 w 946705"/>
              <a:gd name="connsiteY13" fmla="*/ 150126 h 195618"/>
              <a:gd name="connsiteX14" fmla="*/ 2275 w 946705"/>
              <a:gd name="connsiteY14" fmla="*/ 191069 h 19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6705" h="195618">
                <a:moveTo>
                  <a:pt x="2275" y="191069"/>
                </a:moveTo>
                <a:cubicBezTo>
                  <a:pt x="4550" y="195618"/>
                  <a:pt x="31248" y="185401"/>
                  <a:pt x="43218" y="177421"/>
                </a:cubicBezTo>
                <a:cubicBezTo>
                  <a:pt x="74743" y="156404"/>
                  <a:pt x="112727" y="93628"/>
                  <a:pt x="56866" y="177421"/>
                </a:cubicBezTo>
                <a:cubicBezTo>
                  <a:pt x="39391" y="124996"/>
                  <a:pt x="26995" y="108154"/>
                  <a:pt x="56866" y="40944"/>
                </a:cubicBezTo>
                <a:cubicBezTo>
                  <a:pt x="66068" y="20238"/>
                  <a:pt x="120584" y="6056"/>
                  <a:pt x="138752" y="0"/>
                </a:cubicBezTo>
                <a:lnTo>
                  <a:pt x="452651" y="13648"/>
                </a:lnTo>
                <a:cubicBezTo>
                  <a:pt x="493766" y="16218"/>
                  <a:pt x="534286" y="27296"/>
                  <a:pt x="575481" y="27296"/>
                </a:cubicBezTo>
                <a:cubicBezTo>
                  <a:pt x="639333" y="27296"/>
                  <a:pt x="702860" y="18197"/>
                  <a:pt x="766549" y="13648"/>
                </a:cubicBezTo>
                <a:cubicBezTo>
                  <a:pt x="773829" y="15468"/>
                  <a:pt x="850337" y="33113"/>
                  <a:pt x="862084" y="40944"/>
                </a:cubicBezTo>
                <a:cubicBezTo>
                  <a:pt x="878143" y="51650"/>
                  <a:pt x="890671" y="67060"/>
                  <a:pt x="903027" y="81887"/>
                </a:cubicBezTo>
                <a:cubicBezTo>
                  <a:pt x="913528" y="94488"/>
                  <a:pt x="946705" y="122031"/>
                  <a:pt x="930322" y="122830"/>
                </a:cubicBezTo>
                <a:cubicBezTo>
                  <a:pt x="734884" y="132363"/>
                  <a:pt x="539087" y="113731"/>
                  <a:pt x="343469" y="109182"/>
                </a:cubicBezTo>
                <a:cubicBezTo>
                  <a:pt x="266132" y="113731"/>
                  <a:pt x="188277" y="112810"/>
                  <a:pt x="111457" y="122830"/>
                </a:cubicBezTo>
                <a:cubicBezTo>
                  <a:pt x="82926" y="126551"/>
                  <a:pt x="29570" y="150126"/>
                  <a:pt x="29570" y="150126"/>
                </a:cubicBezTo>
                <a:cubicBezTo>
                  <a:pt x="14483" y="195385"/>
                  <a:pt x="0" y="186520"/>
                  <a:pt x="2275" y="19106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 15"/>
          <p:cNvSpPr/>
          <p:nvPr/>
        </p:nvSpPr>
        <p:spPr>
          <a:xfrm>
            <a:off x="2790457" y="3538246"/>
            <a:ext cx="99395" cy="70106"/>
          </a:xfrm>
          <a:custGeom>
            <a:avLst/>
            <a:gdLst>
              <a:gd name="connsiteX0" fmla="*/ 61926 w 99395"/>
              <a:gd name="connsiteY0" fmla="*/ 10172 h 70106"/>
              <a:gd name="connsiteX1" fmla="*/ 7335 w 99395"/>
              <a:gd name="connsiteY1" fmla="*/ 23820 h 70106"/>
              <a:gd name="connsiteX2" fmla="*/ 34631 w 99395"/>
              <a:gd name="connsiteY2" fmla="*/ 64763 h 70106"/>
              <a:gd name="connsiteX3" fmla="*/ 75574 w 99395"/>
              <a:gd name="connsiteY3" fmla="*/ 51115 h 70106"/>
              <a:gd name="connsiteX4" fmla="*/ 89222 w 99395"/>
              <a:gd name="connsiteY4" fmla="*/ 10172 h 70106"/>
              <a:gd name="connsiteX5" fmla="*/ 48278 w 99395"/>
              <a:gd name="connsiteY5" fmla="*/ 23820 h 70106"/>
              <a:gd name="connsiteX6" fmla="*/ 20983 w 99395"/>
              <a:gd name="connsiteY6" fmla="*/ 64763 h 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95" h="70106">
                <a:moveTo>
                  <a:pt x="61926" y="10172"/>
                </a:moveTo>
                <a:cubicBezTo>
                  <a:pt x="43729" y="14721"/>
                  <a:pt x="15723" y="7043"/>
                  <a:pt x="7335" y="23820"/>
                </a:cubicBezTo>
                <a:cubicBezTo>
                  <a:pt x="0" y="38491"/>
                  <a:pt x="19402" y="58671"/>
                  <a:pt x="34631" y="64763"/>
                </a:cubicBezTo>
                <a:cubicBezTo>
                  <a:pt x="47988" y="70106"/>
                  <a:pt x="61926" y="55664"/>
                  <a:pt x="75574" y="51115"/>
                </a:cubicBezTo>
                <a:cubicBezTo>
                  <a:pt x="80123" y="37467"/>
                  <a:pt x="99395" y="20344"/>
                  <a:pt x="89222" y="10172"/>
                </a:cubicBezTo>
                <a:cubicBezTo>
                  <a:pt x="79049" y="0"/>
                  <a:pt x="59512" y="14833"/>
                  <a:pt x="48278" y="23820"/>
                </a:cubicBezTo>
                <a:cubicBezTo>
                  <a:pt x="35470" y="34066"/>
                  <a:pt x="20983" y="64763"/>
                  <a:pt x="20983" y="64763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>
            <a:off x="2853121" y="3260236"/>
            <a:ext cx="527264" cy="385047"/>
          </a:xfrm>
          <a:custGeom>
            <a:avLst/>
            <a:gdLst>
              <a:gd name="connsiteX0" fmla="*/ 138333 w 527264"/>
              <a:gd name="connsiteY0" fmla="*/ 49811 h 385047"/>
              <a:gd name="connsiteX1" fmla="*/ 47307 w 527264"/>
              <a:gd name="connsiteY1" fmla="*/ 49811 h 385047"/>
              <a:gd name="connsiteX2" fmla="*/ 34894 w 527264"/>
              <a:gd name="connsiteY2" fmla="*/ 58086 h 385047"/>
              <a:gd name="connsiteX3" fmla="*/ 30757 w 527264"/>
              <a:gd name="connsiteY3" fmla="*/ 70499 h 385047"/>
              <a:gd name="connsiteX4" fmla="*/ 5932 w 527264"/>
              <a:gd name="connsiteY4" fmla="*/ 87049 h 385047"/>
              <a:gd name="connsiteX5" fmla="*/ 1794 w 527264"/>
              <a:gd name="connsiteY5" fmla="*/ 99462 h 385047"/>
              <a:gd name="connsiteX6" fmla="*/ 5932 w 527264"/>
              <a:gd name="connsiteY6" fmla="*/ 124287 h 385047"/>
              <a:gd name="connsiteX7" fmla="*/ 30757 w 527264"/>
              <a:gd name="connsiteY7" fmla="*/ 128425 h 385047"/>
              <a:gd name="connsiteX8" fmla="*/ 63857 w 527264"/>
              <a:gd name="connsiteY8" fmla="*/ 132562 h 385047"/>
              <a:gd name="connsiteX9" fmla="*/ 80408 w 527264"/>
              <a:gd name="connsiteY9" fmla="*/ 136700 h 385047"/>
              <a:gd name="connsiteX10" fmla="*/ 179709 w 527264"/>
              <a:gd name="connsiteY10" fmla="*/ 128425 h 385047"/>
              <a:gd name="connsiteX11" fmla="*/ 208672 w 527264"/>
              <a:gd name="connsiteY11" fmla="*/ 99462 h 385047"/>
              <a:gd name="connsiteX12" fmla="*/ 316248 w 527264"/>
              <a:gd name="connsiteY12" fmla="*/ 103599 h 385047"/>
              <a:gd name="connsiteX13" fmla="*/ 320386 w 527264"/>
              <a:gd name="connsiteY13" fmla="*/ 116012 h 385047"/>
              <a:gd name="connsiteX14" fmla="*/ 328661 w 527264"/>
              <a:gd name="connsiteY14" fmla="*/ 128425 h 385047"/>
              <a:gd name="connsiteX15" fmla="*/ 353486 w 527264"/>
              <a:gd name="connsiteY15" fmla="*/ 140837 h 385047"/>
              <a:gd name="connsiteX16" fmla="*/ 378312 w 527264"/>
              <a:gd name="connsiteY16" fmla="*/ 132562 h 385047"/>
              <a:gd name="connsiteX17" fmla="*/ 398999 w 527264"/>
              <a:gd name="connsiteY17" fmla="*/ 157388 h 385047"/>
              <a:gd name="connsiteX18" fmla="*/ 411412 w 527264"/>
              <a:gd name="connsiteY18" fmla="*/ 178076 h 385047"/>
              <a:gd name="connsiteX19" fmla="*/ 415550 w 527264"/>
              <a:gd name="connsiteY19" fmla="*/ 190488 h 385047"/>
              <a:gd name="connsiteX20" fmla="*/ 444513 w 527264"/>
              <a:gd name="connsiteY20" fmla="*/ 223589 h 385047"/>
              <a:gd name="connsiteX21" fmla="*/ 456925 w 527264"/>
              <a:gd name="connsiteY21" fmla="*/ 231864 h 385047"/>
              <a:gd name="connsiteX22" fmla="*/ 448650 w 527264"/>
              <a:gd name="connsiteY22" fmla="*/ 273239 h 385047"/>
              <a:gd name="connsiteX23" fmla="*/ 440375 w 527264"/>
              <a:gd name="connsiteY23" fmla="*/ 298065 h 385047"/>
              <a:gd name="connsiteX24" fmla="*/ 436237 w 527264"/>
              <a:gd name="connsiteY24" fmla="*/ 310477 h 385047"/>
              <a:gd name="connsiteX25" fmla="*/ 440375 w 527264"/>
              <a:gd name="connsiteY25" fmla="*/ 380816 h 385047"/>
              <a:gd name="connsiteX26" fmla="*/ 452788 w 527264"/>
              <a:gd name="connsiteY26" fmla="*/ 376678 h 385047"/>
              <a:gd name="connsiteX27" fmla="*/ 481751 w 527264"/>
              <a:gd name="connsiteY27" fmla="*/ 343578 h 385047"/>
              <a:gd name="connsiteX28" fmla="*/ 494163 w 527264"/>
              <a:gd name="connsiteY28" fmla="*/ 347715 h 385047"/>
              <a:gd name="connsiteX29" fmla="*/ 510713 w 527264"/>
              <a:gd name="connsiteY29" fmla="*/ 310477 h 385047"/>
              <a:gd name="connsiteX30" fmla="*/ 514851 w 527264"/>
              <a:gd name="connsiteY30" fmla="*/ 298065 h 385047"/>
              <a:gd name="connsiteX31" fmla="*/ 527264 w 527264"/>
              <a:gd name="connsiteY31" fmla="*/ 293927 h 385047"/>
              <a:gd name="connsiteX32" fmla="*/ 514851 w 527264"/>
              <a:gd name="connsiteY32" fmla="*/ 231864 h 385047"/>
              <a:gd name="connsiteX33" fmla="*/ 510713 w 527264"/>
              <a:gd name="connsiteY33" fmla="*/ 219451 h 385047"/>
              <a:gd name="connsiteX34" fmla="*/ 506576 w 527264"/>
              <a:gd name="connsiteY34" fmla="*/ 207038 h 385047"/>
              <a:gd name="connsiteX35" fmla="*/ 506576 w 527264"/>
              <a:gd name="connsiteY35" fmla="*/ 149113 h 385047"/>
              <a:gd name="connsiteX36" fmla="*/ 494163 w 527264"/>
              <a:gd name="connsiteY36" fmla="*/ 140837 h 385047"/>
              <a:gd name="connsiteX37" fmla="*/ 494163 w 527264"/>
              <a:gd name="connsiteY37" fmla="*/ 116012 h 385047"/>
              <a:gd name="connsiteX38" fmla="*/ 490026 w 527264"/>
              <a:gd name="connsiteY38" fmla="*/ 95324 h 385047"/>
              <a:gd name="connsiteX39" fmla="*/ 473475 w 527264"/>
              <a:gd name="connsiteY39" fmla="*/ 74637 h 385047"/>
              <a:gd name="connsiteX40" fmla="*/ 461063 w 527264"/>
              <a:gd name="connsiteY40" fmla="*/ 66361 h 385047"/>
              <a:gd name="connsiteX41" fmla="*/ 444513 w 527264"/>
              <a:gd name="connsiteY41" fmla="*/ 45674 h 385047"/>
              <a:gd name="connsiteX42" fmla="*/ 436237 w 527264"/>
              <a:gd name="connsiteY42" fmla="*/ 33261 h 385047"/>
              <a:gd name="connsiteX43" fmla="*/ 423825 w 527264"/>
              <a:gd name="connsiteY43" fmla="*/ 29123 h 385047"/>
              <a:gd name="connsiteX44" fmla="*/ 411412 w 527264"/>
              <a:gd name="connsiteY44" fmla="*/ 20848 h 385047"/>
              <a:gd name="connsiteX45" fmla="*/ 386587 w 527264"/>
              <a:gd name="connsiteY45" fmla="*/ 12573 h 385047"/>
              <a:gd name="connsiteX46" fmla="*/ 361761 w 527264"/>
              <a:gd name="connsiteY46" fmla="*/ 4298 h 385047"/>
              <a:gd name="connsiteX47" fmla="*/ 349349 w 527264"/>
              <a:gd name="connsiteY47" fmla="*/ 161 h 385047"/>
              <a:gd name="connsiteX48" fmla="*/ 303836 w 527264"/>
              <a:gd name="connsiteY48" fmla="*/ 4298 h 385047"/>
              <a:gd name="connsiteX49" fmla="*/ 279010 w 527264"/>
              <a:gd name="connsiteY49" fmla="*/ 20848 h 385047"/>
              <a:gd name="connsiteX50" fmla="*/ 258323 w 527264"/>
              <a:gd name="connsiteY50" fmla="*/ 37399 h 385047"/>
              <a:gd name="connsiteX51" fmla="*/ 237635 w 527264"/>
              <a:gd name="connsiteY51" fmla="*/ 58086 h 385047"/>
              <a:gd name="connsiteX52" fmla="*/ 196259 w 527264"/>
              <a:gd name="connsiteY52" fmla="*/ 49811 h 385047"/>
              <a:gd name="connsiteX53" fmla="*/ 171434 w 527264"/>
              <a:gd name="connsiteY53" fmla="*/ 33261 h 385047"/>
              <a:gd name="connsiteX54" fmla="*/ 121783 w 527264"/>
              <a:gd name="connsiteY54" fmla="*/ 37399 h 385047"/>
              <a:gd name="connsiteX55" fmla="*/ 96958 w 527264"/>
              <a:gd name="connsiteY55" fmla="*/ 45674 h 385047"/>
              <a:gd name="connsiteX56" fmla="*/ 88683 w 527264"/>
              <a:gd name="connsiteY56" fmla="*/ 58086 h 385047"/>
              <a:gd name="connsiteX57" fmla="*/ 76270 w 527264"/>
              <a:gd name="connsiteY57" fmla="*/ 66361 h 38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7264" h="385047">
                <a:moveTo>
                  <a:pt x="138333" y="49811"/>
                </a:moveTo>
                <a:cubicBezTo>
                  <a:pt x="100649" y="42275"/>
                  <a:pt x="104512" y="41231"/>
                  <a:pt x="47307" y="49811"/>
                </a:cubicBezTo>
                <a:cubicBezTo>
                  <a:pt x="42389" y="50549"/>
                  <a:pt x="39032" y="55328"/>
                  <a:pt x="34894" y="58086"/>
                </a:cubicBezTo>
                <a:cubicBezTo>
                  <a:pt x="33515" y="62224"/>
                  <a:pt x="33841" y="67415"/>
                  <a:pt x="30757" y="70499"/>
                </a:cubicBezTo>
                <a:cubicBezTo>
                  <a:pt x="23725" y="77532"/>
                  <a:pt x="5932" y="87049"/>
                  <a:pt x="5932" y="87049"/>
                </a:cubicBezTo>
                <a:cubicBezTo>
                  <a:pt x="4553" y="91187"/>
                  <a:pt x="1794" y="95100"/>
                  <a:pt x="1794" y="99462"/>
                </a:cubicBezTo>
                <a:cubicBezTo>
                  <a:pt x="1794" y="107851"/>
                  <a:pt x="0" y="118355"/>
                  <a:pt x="5932" y="124287"/>
                </a:cubicBezTo>
                <a:cubicBezTo>
                  <a:pt x="11864" y="130219"/>
                  <a:pt x="22452" y="127239"/>
                  <a:pt x="30757" y="128425"/>
                </a:cubicBezTo>
                <a:cubicBezTo>
                  <a:pt x="41764" y="129997"/>
                  <a:pt x="52824" y="131183"/>
                  <a:pt x="63857" y="132562"/>
                </a:cubicBezTo>
                <a:cubicBezTo>
                  <a:pt x="69374" y="133941"/>
                  <a:pt x="74721" y="136700"/>
                  <a:pt x="80408" y="136700"/>
                </a:cubicBezTo>
                <a:cubicBezTo>
                  <a:pt x="119049" y="136700"/>
                  <a:pt x="144111" y="132874"/>
                  <a:pt x="179709" y="128425"/>
                </a:cubicBezTo>
                <a:cubicBezTo>
                  <a:pt x="198678" y="99970"/>
                  <a:pt x="186824" y="106744"/>
                  <a:pt x="208672" y="99462"/>
                </a:cubicBezTo>
                <a:cubicBezTo>
                  <a:pt x="244531" y="100841"/>
                  <a:pt x="280750" y="98340"/>
                  <a:pt x="316248" y="103599"/>
                </a:cubicBezTo>
                <a:cubicBezTo>
                  <a:pt x="320562" y="104238"/>
                  <a:pt x="318435" y="112111"/>
                  <a:pt x="320386" y="116012"/>
                </a:cubicBezTo>
                <a:cubicBezTo>
                  <a:pt x="322610" y="120460"/>
                  <a:pt x="325145" y="124909"/>
                  <a:pt x="328661" y="128425"/>
                </a:cubicBezTo>
                <a:cubicBezTo>
                  <a:pt x="336682" y="136446"/>
                  <a:pt x="343391" y="137472"/>
                  <a:pt x="353486" y="140837"/>
                </a:cubicBezTo>
                <a:cubicBezTo>
                  <a:pt x="361761" y="138079"/>
                  <a:pt x="372144" y="126394"/>
                  <a:pt x="378312" y="132562"/>
                </a:cubicBezTo>
                <a:cubicBezTo>
                  <a:pt x="387463" y="141714"/>
                  <a:pt x="393238" y="145866"/>
                  <a:pt x="398999" y="157388"/>
                </a:cubicBezTo>
                <a:cubicBezTo>
                  <a:pt x="409742" y="178872"/>
                  <a:pt x="395249" y="161911"/>
                  <a:pt x="411412" y="178076"/>
                </a:cubicBezTo>
                <a:cubicBezTo>
                  <a:pt x="412791" y="182213"/>
                  <a:pt x="413600" y="186587"/>
                  <a:pt x="415550" y="190488"/>
                </a:cubicBezTo>
                <a:cubicBezTo>
                  <a:pt x="421018" y="201424"/>
                  <a:pt x="436422" y="218195"/>
                  <a:pt x="444513" y="223589"/>
                </a:cubicBezTo>
                <a:lnTo>
                  <a:pt x="456925" y="231864"/>
                </a:lnTo>
                <a:cubicBezTo>
                  <a:pt x="454128" y="248649"/>
                  <a:pt x="453281" y="257802"/>
                  <a:pt x="448650" y="273239"/>
                </a:cubicBezTo>
                <a:cubicBezTo>
                  <a:pt x="446143" y="281594"/>
                  <a:pt x="443134" y="289790"/>
                  <a:pt x="440375" y="298065"/>
                </a:cubicBezTo>
                <a:lnTo>
                  <a:pt x="436237" y="310477"/>
                </a:lnTo>
                <a:cubicBezTo>
                  <a:pt x="437616" y="333923"/>
                  <a:pt x="434678" y="358030"/>
                  <a:pt x="440375" y="380816"/>
                </a:cubicBezTo>
                <a:cubicBezTo>
                  <a:pt x="441433" y="385047"/>
                  <a:pt x="449704" y="379762"/>
                  <a:pt x="452788" y="376678"/>
                </a:cubicBezTo>
                <a:cubicBezTo>
                  <a:pt x="501057" y="328409"/>
                  <a:pt x="446582" y="367023"/>
                  <a:pt x="481751" y="343578"/>
                </a:cubicBezTo>
                <a:cubicBezTo>
                  <a:pt x="485888" y="344957"/>
                  <a:pt x="490114" y="349335"/>
                  <a:pt x="494163" y="347715"/>
                </a:cubicBezTo>
                <a:cubicBezTo>
                  <a:pt x="501729" y="344688"/>
                  <a:pt x="510597" y="310824"/>
                  <a:pt x="510713" y="310477"/>
                </a:cubicBezTo>
                <a:cubicBezTo>
                  <a:pt x="512092" y="306340"/>
                  <a:pt x="510714" y="299444"/>
                  <a:pt x="514851" y="298065"/>
                </a:cubicBezTo>
                <a:lnTo>
                  <a:pt x="527264" y="293927"/>
                </a:lnTo>
                <a:cubicBezTo>
                  <a:pt x="522163" y="248022"/>
                  <a:pt x="527075" y="268536"/>
                  <a:pt x="514851" y="231864"/>
                </a:cubicBezTo>
                <a:lnTo>
                  <a:pt x="510713" y="219451"/>
                </a:lnTo>
                <a:lnTo>
                  <a:pt x="506576" y="207038"/>
                </a:lnTo>
                <a:cubicBezTo>
                  <a:pt x="513921" y="185001"/>
                  <a:pt x="516728" y="182108"/>
                  <a:pt x="506576" y="149113"/>
                </a:cubicBezTo>
                <a:cubicBezTo>
                  <a:pt x="505114" y="144360"/>
                  <a:pt x="498301" y="143596"/>
                  <a:pt x="494163" y="140837"/>
                </a:cubicBezTo>
                <a:cubicBezTo>
                  <a:pt x="483131" y="107740"/>
                  <a:pt x="494163" y="149111"/>
                  <a:pt x="494163" y="116012"/>
                </a:cubicBezTo>
                <a:cubicBezTo>
                  <a:pt x="494163" y="108979"/>
                  <a:pt x="492495" y="101909"/>
                  <a:pt x="490026" y="95324"/>
                </a:cubicBezTo>
                <a:cubicBezTo>
                  <a:pt x="487721" y="89178"/>
                  <a:pt x="478886" y="78966"/>
                  <a:pt x="473475" y="74637"/>
                </a:cubicBezTo>
                <a:cubicBezTo>
                  <a:pt x="469592" y="71531"/>
                  <a:pt x="465200" y="69120"/>
                  <a:pt x="461063" y="66361"/>
                </a:cubicBezTo>
                <a:cubicBezTo>
                  <a:pt x="453007" y="42197"/>
                  <a:pt x="463228" y="64389"/>
                  <a:pt x="444513" y="45674"/>
                </a:cubicBezTo>
                <a:cubicBezTo>
                  <a:pt x="440997" y="42158"/>
                  <a:pt x="440120" y="36368"/>
                  <a:pt x="436237" y="33261"/>
                </a:cubicBezTo>
                <a:cubicBezTo>
                  <a:pt x="432832" y="30537"/>
                  <a:pt x="427726" y="31073"/>
                  <a:pt x="423825" y="29123"/>
                </a:cubicBezTo>
                <a:cubicBezTo>
                  <a:pt x="419377" y="26899"/>
                  <a:pt x="415956" y="22868"/>
                  <a:pt x="411412" y="20848"/>
                </a:cubicBezTo>
                <a:cubicBezTo>
                  <a:pt x="403441" y="17305"/>
                  <a:pt x="394862" y="15331"/>
                  <a:pt x="386587" y="12573"/>
                </a:cubicBezTo>
                <a:lnTo>
                  <a:pt x="361761" y="4298"/>
                </a:lnTo>
                <a:lnTo>
                  <a:pt x="349349" y="161"/>
                </a:lnTo>
                <a:cubicBezTo>
                  <a:pt x="334178" y="1540"/>
                  <a:pt x="318451" y="0"/>
                  <a:pt x="303836" y="4298"/>
                </a:cubicBezTo>
                <a:cubicBezTo>
                  <a:pt x="294295" y="7104"/>
                  <a:pt x="287285" y="15331"/>
                  <a:pt x="279010" y="20848"/>
                </a:cubicBezTo>
                <a:cubicBezTo>
                  <a:pt x="269790" y="26994"/>
                  <a:pt x="265063" y="28974"/>
                  <a:pt x="258323" y="37399"/>
                </a:cubicBezTo>
                <a:cubicBezTo>
                  <a:pt x="242562" y="57099"/>
                  <a:pt x="258910" y="43902"/>
                  <a:pt x="237635" y="58086"/>
                </a:cubicBezTo>
                <a:cubicBezTo>
                  <a:pt x="235178" y="57735"/>
                  <a:pt x="204139" y="55064"/>
                  <a:pt x="196259" y="49811"/>
                </a:cubicBezTo>
                <a:cubicBezTo>
                  <a:pt x="165266" y="29149"/>
                  <a:pt x="200950" y="43100"/>
                  <a:pt x="171434" y="33261"/>
                </a:cubicBezTo>
                <a:cubicBezTo>
                  <a:pt x="154884" y="34640"/>
                  <a:pt x="138165" y="34669"/>
                  <a:pt x="121783" y="37399"/>
                </a:cubicBezTo>
                <a:cubicBezTo>
                  <a:pt x="113179" y="38833"/>
                  <a:pt x="96958" y="45674"/>
                  <a:pt x="96958" y="45674"/>
                </a:cubicBezTo>
                <a:cubicBezTo>
                  <a:pt x="94200" y="49811"/>
                  <a:pt x="92199" y="54570"/>
                  <a:pt x="88683" y="58086"/>
                </a:cubicBezTo>
                <a:cubicBezTo>
                  <a:pt x="85167" y="61602"/>
                  <a:pt x="76270" y="66361"/>
                  <a:pt x="76270" y="66361"/>
                </a:cubicBezTo>
              </a:path>
            </a:pathLst>
          </a:cu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igura a mano libera 18"/>
          <p:cNvSpPr/>
          <p:nvPr/>
        </p:nvSpPr>
        <p:spPr>
          <a:xfrm>
            <a:off x="2421463" y="3320762"/>
            <a:ext cx="296913" cy="485468"/>
          </a:xfrm>
          <a:custGeom>
            <a:avLst/>
            <a:gdLst>
              <a:gd name="connsiteX0" fmla="*/ 292775 w 296913"/>
              <a:gd name="connsiteY0" fmla="*/ 26521 h 485468"/>
              <a:gd name="connsiteX1" fmla="*/ 288638 w 296913"/>
              <a:gd name="connsiteY1" fmla="*/ 9971 h 485468"/>
              <a:gd name="connsiteX2" fmla="*/ 205886 w 296913"/>
              <a:gd name="connsiteY2" fmla="*/ 9971 h 485468"/>
              <a:gd name="connsiteX3" fmla="*/ 168648 w 296913"/>
              <a:gd name="connsiteY3" fmla="*/ 30659 h 485468"/>
              <a:gd name="connsiteX4" fmla="*/ 156236 w 296913"/>
              <a:gd name="connsiteY4" fmla="*/ 38934 h 485468"/>
              <a:gd name="connsiteX5" fmla="*/ 102448 w 296913"/>
              <a:gd name="connsiteY5" fmla="*/ 43071 h 485468"/>
              <a:gd name="connsiteX6" fmla="*/ 85897 w 296913"/>
              <a:gd name="connsiteY6" fmla="*/ 47209 h 485468"/>
              <a:gd name="connsiteX7" fmla="*/ 65209 w 296913"/>
              <a:gd name="connsiteY7" fmla="*/ 63759 h 485468"/>
              <a:gd name="connsiteX8" fmla="*/ 52797 w 296913"/>
              <a:gd name="connsiteY8" fmla="*/ 72034 h 485468"/>
              <a:gd name="connsiteX9" fmla="*/ 44522 w 296913"/>
              <a:gd name="connsiteY9" fmla="*/ 84447 h 485468"/>
              <a:gd name="connsiteX10" fmla="*/ 19696 w 296913"/>
              <a:gd name="connsiteY10" fmla="*/ 92722 h 485468"/>
              <a:gd name="connsiteX11" fmla="*/ 3146 w 296913"/>
              <a:gd name="connsiteY11" fmla="*/ 117548 h 485468"/>
              <a:gd name="connsiteX12" fmla="*/ 7284 w 296913"/>
              <a:gd name="connsiteY12" fmla="*/ 129960 h 485468"/>
              <a:gd name="connsiteX13" fmla="*/ 94172 w 296913"/>
              <a:gd name="connsiteY13" fmla="*/ 134098 h 485468"/>
              <a:gd name="connsiteX14" fmla="*/ 118998 w 296913"/>
              <a:gd name="connsiteY14" fmla="*/ 142373 h 485468"/>
              <a:gd name="connsiteX15" fmla="*/ 131410 w 296913"/>
              <a:gd name="connsiteY15" fmla="*/ 146510 h 485468"/>
              <a:gd name="connsiteX16" fmla="*/ 156236 w 296913"/>
              <a:gd name="connsiteY16" fmla="*/ 150648 h 485468"/>
              <a:gd name="connsiteX17" fmla="*/ 168648 w 296913"/>
              <a:gd name="connsiteY17" fmla="*/ 154786 h 485468"/>
              <a:gd name="connsiteX18" fmla="*/ 172786 w 296913"/>
              <a:gd name="connsiteY18" fmla="*/ 200299 h 485468"/>
              <a:gd name="connsiteX19" fmla="*/ 147961 w 296913"/>
              <a:gd name="connsiteY19" fmla="*/ 216849 h 485468"/>
              <a:gd name="connsiteX20" fmla="*/ 135548 w 296913"/>
              <a:gd name="connsiteY20" fmla="*/ 225124 h 485468"/>
              <a:gd name="connsiteX21" fmla="*/ 110723 w 296913"/>
              <a:gd name="connsiteY21" fmla="*/ 233399 h 485468"/>
              <a:gd name="connsiteX22" fmla="*/ 98310 w 296913"/>
              <a:gd name="connsiteY22" fmla="*/ 241674 h 485468"/>
              <a:gd name="connsiteX23" fmla="*/ 73485 w 296913"/>
              <a:gd name="connsiteY23" fmla="*/ 249949 h 485468"/>
              <a:gd name="connsiteX24" fmla="*/ 40384 w 296913"/>
              <a:gd name="connsiteY24" fmla="*/ 266500 h 485468"/>
              <a:gd name="connsiteX25" fmla="*/ 40384 w 296913"/>
              <a:gd name="connsiteY25" fmla="*/ 266500 h 485468"/>
              <a:gd name="connsiteX26" fmla="*/ 15559 w 296913"/>
              <a:gd name="connsiteY26" fmla="*/ 283050 h 485468"/>
              <a:gd name="connsiteX27" fmla="*/ 15559 w 296913"/>
              <a:gd name="connsiteY27" fmla="*/ 357526 h 485468"/>
              <a:gd name="connsiteX28" fmla="*/ 27971 w 296913"/>
              <a:gd name="connsiteY28" fmla="*/ 361663 h 485468"/>
              <a:gd name="connsiteX29" fmla="*/ 52797 w 296913"/>
              <a:gd name="connsiteY29" fmla="*/ 365801 h 485468"/>
              <a:gd name="connsiteX30" fmla="*/ 48659 w 296913"/>
              <a:gd name="connsiteY30" fmla="*/ 398901 h 485468"/>
              <a:gd name="connsiteX31" fmla="*/ 44522 w 296913"/>
              <a:gd name="connsiteY31" fmla="*/ 411314 h 485468"/>
              <a:gd name="connsiteX32" fmla="*/ 56934 w 296913"/>
              <a:gd name="connsiteY32" fmla="*/ 415452 h 485468"/>
              <a:gd name="connsiteX33" fmla="*/ 65209 w 296913"/>
              <a:gd name="connsiteY33" fmla="*/ 427864 h 485468"/>
              <a:gd name="connsiteX34" fmla="*/ 181061 w 296913"/>
              <a:gd name="connsiteY34" fmla="*/ 452690 h 485468"/>
              <a:gd name="connsiteX35" fmla="*/ 238987 w 296913"/>
              <a:gd name="connsiteY35" fmla="*/ 460965 h 485468"/>
              <a:gd name="connsiteX36" fmla="*/ 276225 w 296913"/>
              <a:gd name="connsiteY36" fmla="*/ 456827 h 485468"/>
              <a:gd name="connsiteX37" fmla="*/ 284500 w 296913"/>
              <a:gd name="connsiteY37" fmla="*/ 419589 h 485468"/>
              <a:gd name="connsiteX38" fmla="*/ 272087 w 296913"/>
              <a:gd name="connsiteY38" fmla="*/ 411314 h 485468"/>
              <a:gd name="connsiteX39" fmla="*/ 247262 w 296913"/>
              <a:gd name="connsiteY39" fmla="*/ 403039 h 485468"/>
              <a:gd name="connsiteX40" fmla="*/ 247262 w 296913"/>
              <a:gd name="connsiteY40" fmla="*/ 365801 h 485468"/>
              <a:gd name="connsiteX41" fmla="*/ 251400 w 296913"/>
              <a:gd name="connsiteY41" fmla="*/ 353388 h 485468"/>
              <a:gd name="connsiteX42" fmla="*/ 263812 w 296913"/>
              <a:gd name="connsiteY42" fmla="*/ 345113 h 485468"/>
              <a:gd name="connsiteX43" fmla="*/ 263812 w 296913"/>
              <a:gd name="connsiteY43" fmla="*/ 312013 h 485468"/>
              <a:gd name="connsiteX44" fmla="*/ 238987 w 296913"/>
              <a:gd name="connsiteY44" fmla="*/ 303738 h 485468"/>
              <a:gd name="connsiteX45" fmla="*/ 222437 w 296913"/>
              <a:gd name="connsiteY45" fmla="*/ 266500 h 485468"/>
              <a:gd name="connsiteX46" fmla="*/ 218299 w 296913"/>
              <a:gd name="connsiteY46" fmla="*/ 254087 h 485468"/>
              <a:gd name="connsiteX47" fmla="*/ 214162 w 296913"/>
              <a:gd name="connsiteY47" fmla="*/ 241674 h 485468"/>
              <a:gd name="connsiteX48" fmla="*/ 218299 w 296913"/>
              <a:gd name="connsiteY48" fmla="*/ 212711 h 485468"/>
              <a:gd name="connsiteX49" fmla="*/ 243124 w 296913"/>
              <a:gd name="connsiteY49" fmla="*/ 196161 h 485468"/>
              <a:gd name="connsiteX50" fmla="*/ 251400 w 296913"/>
              <a:gd name="connsiteY50" fmla="*/ 187886 h 485468"/>
              <a:gd name="connsiteX51" fmla="*/ 263812 w 296913"/>
              <a:gd name="connsiteY51" fmla="*/ 179611 h 485468"/>
              <a:gd name="connsiteX52" fmla="*/ 284500 w 296913"/>
              <a:gd name="connsiteY52" fmla="*/ 158923 h 485468"/>
              <a:gd name="connsiteX53" fmla="*/ 296913 w 296913"/>
              <a:gd name="connsiteY53" fmla="*/ 134098 h 485468"/>
              <a:gd name="connsiteX54" fmla="*/ 292775 w 296913"/>
              <a:gd name="connsiteY54" fmla="*/ 121685 h 485468"/>
              <a:gd name="connsiteX55" fmla="*/ 280362 w 296913"/>
              <a:gd name="connsiteY55" fmla="*/ 113410 h 485468"/>
              <a:gd name="connsiteX56" fmla="*/ 255537 w 296913"/>
              <a:gd name="connsiteY56" fmla="*/ 105135 h 485468"/>
              <a:gd name="connsiteX57" fmla="*/ 243124 w 296913"/>
              <a:gd name="connsiteY57" fmla="*/ 100997 h 485468"/>
              <a:gd name="connsiteX58" fmla="*/ 205886 w 296913"/>
              <a:gd name="connsiteY58" fmla="*/ 96860 h 485468"/>
              <a:gd name="connsiteX59" fmla="*/ 193474 w 296913"/>
              <a:gd name="connsiteY59" fmla="*/ 88585 h 485468"/>
              <a:gd name="connsiteX60" fmla="*/ 197611 w 296913"/>
              <a:gd name="connsiteY60" fmla="*/ 63759 h 485468"/>
              <a:gd name="connsiteX61" fmla="*/ 210024 w 296913"/>
              <a:gd name="connsiteY61" fmla="*/ 59622 h 485468"/>
              <a:gd name="connsiteX62" fmla="*/ 247262 w 296913"/>
              <a:gd name="connsiteY62" fmla="*/ 55484 h 485468"/>
              <a:gd name="connsiteX63" fmla="*/ 272087 w 296913"/>
              <a:gd name="connsiteY63" fmla="*/ 51347 h 485468"/>
              <a:gd name="connsiteX64" fmla="*/ 284500 w 296913"/>
              <a:gd name="connsiteY64" fmla="*/ 43071 h 485468"/>
              <a:gd name="connsiteX65" fmla="*/ 292775 w 296913"/>
              <a:gd name="connsiteY65" fmla="*/ 26521 h 48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96913" h="485468">
                <a:moveTo>
                  <a:pt x="292775" y="26521"/>
                </a:moveTo>
                <a:cubicBezTo>
                  <a:pt x="293465" y="21004"/>
                  <a:pt x="293993" y="11884"/>
                  <a:pt x="288638" y="9971"/>
                </a:cubicBezTo>
                <a:cubicBezTo>
                  <a:pt x="260719" y="0"/>
                  <a:pt x="233348" y="6047"/>
                  <a:pt x="205886" y="9971"/>
                </a:cubicBezTo>
                <a:cubicBezTo>
                  <a:pt x="184040" y="17254"/>
                  <a:pt x="197101" y="11690"/>
                  <a:pt x="168648" y="30659"/>
                </a:cubicBezTo>
                <a:cubicBezTo>
                  <a:pt x="164511" y="33417"/>
                  <a:pt x="161194" y="38553"/>
                  <a:pt x="156236" y="38934"/>
                </a:cubicBezTo>
                <a:lnTo>
                  <a:pt x="102448" y="43071"/>
                </a:lnTo>
                <a:cubicBezTo>
                  <a:pt x="96931" y="44450"/>
                  <a:pt x="91124" y="44969"/>
                  <a:pt x="85897" y="47209"/>
                </a:cubicBezTo>
                <a:cubicBezTo>
                  <a:pt x="72188" y="53085"/>
                  <a:pt x="75473" y="55548"/>
                  <a:pt x="65209" y="63759"/>
                </a:cubicBezTo>
                <a:cubicBezTo>
                  <a:pt x="61326" y="66865"/>
                  <a:pt x="56934" y="69276"/>
                  <a:pt x="52797" y="72034"/>
                </a:cubicBezTo>
                <a:cubicBezTo>
                  <a:pt x="50039" y="76172"/>
                  <a:pt x="48739" y="81811"/>
                  <a:pt x="44522" y="84447"/>
                </a:cubicBezTo>
                <a:cubicBezTo>
                  <a:pt x="37125" y="89070"/>
                  <a:pt x="19696" y="92722"/>
                  <a:pt x="19696" y="92722"/>
                </a:cubicBezTo>
                <a:cubicBezTo>
                  <a:pt x="14179" y="100997"/>
                  <a:pt x="0" y="108113"/>
                  <a:pt x="3146" y="117548"/>
                </a:cubicBezTo>
                <a:cubicBezTo>
                  <a:pt x="4525" y="121685"/>
                  <a:pt x="2993" y="129180"/>
                  <a:pt x="7284" y="129960"/>
                </a:cubicBezTo>
                <a:cubicBezTo>
                  <a:pt x="35812" y="135147"/>
                  <a:pt x="65209" y="132719"/>
                  <a:pt x="94172" y="134098"/>
                </a:cubicBezTo>
                <a:lnTo>
                  <a:pt x="118998" y="142373"/>
                </a:lnTo>
                <a:cubicBezTo>
                  <a:pt x="123135" y="143752"/>
                  <a:pt x="127108" y="145793"/>
                  <a:pt x="131410" y="146510"/>
                </a:cubicBezTo>
                <a:lnTo>
                  <a:pt x="156236" y="150648"/>
                </a:lnTo>
                <a:cubicBezTo>
                  <a:pt x="160373" y="152027"/>
                  <a:pt x="164908" y="152542"/>
                  <a:pt x="168648" y="154786"/>
                </a:cubicBezTo>
                <a:cubicBezTo>
                  <a:pt x="185278" y="164764"/>
                  <a:pt x="178885" y="182002"/>
                  <a:pt x="172786" y="200299"/>
                </a:cubicBezTo>
                <a:cubicBezTo>
                  <a:pt x="168080" y="214415"/>
                  <a:pt x="157881" y="211889"/>
                  <a:pt x="147961" y="216849"/>
                </a:cubicBezTo>
                <a:cubicBezTo>
                  <a:pt x="143513" y="219073"/>
                  <a:pt x="140092" y="223104"/>
                  <a:pt x="135548" y="225124"/>
                </a:cubicBezTo>
                <a:cubicBezTo>
                  <a:pt x="127577" y="228667"/>
                  <a:pt x="110723" y="233399"/>
                  <a:pt x="110723" y="233399"/>
                </a:cubicBezTo>
                <a:cubicBezTo>
                  <a:pt x="106585" y="236157"/>
                  <a:pt x="102854" y="239654"/>
                  <a:pt x="98310" y="241674"/>
                </a:cubicBezTo>
                <a:cubicBezTo>
                  <a:pt x="90339" y="245217"/>
                  <a:pt x="73485" y="249949"/>
                  <a:pt x="73485" y="249949"/>
                </a:cubicBezTo>
                <a:cubicBezTo>
                  <a:pt x="59041" y="264392"/>
                  <a:pt x="68910" y="256990"/>
                  <a:pt x="40384" y="266500"/>
                </a:cubicBezTo>
                <a:lnTo>
                  <a:pt x="40384" y="266500"/>
                </a:lnTo>
                <a:lnTo>
                  <a:pt x="15559" y="283050"/>
                </a:lnTo>
                <a:cubicBezTo>
                  <a:pt x="11000" y="310398"/>
                  <a:pt x="6151" y="326950"/>
                  <a:pt x="15559" y="357526"/>
                </a:cubicBezTo>
                <a:cubicBezTo>
                  <a:pt x="16842" y="361694"/>
                  <a:pt x="23714" y="360717"/>
                  <a:pt x="27971" y="361663"/>
                </a:cubicBezTo>
                <a:cubicBezTo>
                  <a:pt x="36161" y="363483"/>
                  <a:pt x="44522" y="364422"/>
                  <a:pt x="52797" y="365801"/>
                </a:cubicBezTo>
                <a:cubicBezTo>
                  <a:pt x="51418" y="376834"/>
                  <a:pt x="50648" y="387961"/>
                  <a:pt x="48659" y="398901"/>
                </a:cubicBezTo>
                <a:cubicBezTo>
                  <a:pt x="47879" y="403192"/>
                  <a:pt x="42572" y="407413"/>
                  <a:pt x="44522" y="411314"/>
                </a:cubicBezTo>
                <a:cubicBezTo>
                  <a:pt x="46472" y="415215"/>
                  <a:pt x="52797" y="414073"/>
                  <a:pt x="56934" y="415452"/>
                </a:cubicBezTo>
                <a:cubicBezTo>
                  <a:pt x="59692" y="419589"/>
                  <a:pt x="63463" y="423208"/>
                  <a:pt x="65209" y="427864"/>
                </a:cubicBezTo>
                <a:cubicBezTo>
                  <a:pt x="86811" y="485468"/>
                  <a:pt x="8507" y="446298"/>
                  <a:pt x="181061" y="452690"/>
                </a:cubicBezTo>
                <a:cubicBezTo>
                  <a:pt x="193409" y="454748"/>
                  <a:pt x="228637" y="460965"/>
                  <a:pt x="238987" y="460965"/>
                </a:cubicBezTo>
                <a:cubicBezTo>
                  <a:pt x="251476" y="460965"/>
                  <a:pt x="263812" y="458206"/>
                  <a:pt x="276225" y="456827"/>
                </a:cubicBezTo>
                <a:cubicBezTo>
                  <a:pt x="283274" y="446254"/>
                  <a:pt x="295030" y="432751"/>
                  <a:pt x="284500" y="419589"/>
                </a:cubicBezTo>
                <a:cubicBezTo>
                  <a:pt x="281393" y="415706"/>
                  <a:pt x="276631" y="413334"/>
                  <a:pt x="272087" y="411314"/>
                </a:cubicBezTo>
                <a:cubicBezTo>
                  <a:pt x="264116" y="407771"/>
                  <a:pt x="247262" y="403039"/>
                  <a:pt x="247262" y="403039"/>
                </a:cubicBezTo>
                <a:cubicBezTo>
                  <a:pt x="240976" y="384182"/>
                  <a:pt x="241436" y="392016"/>
                  <a:pt x="247262" y="365801"/>
                </a:cubicBezTo>
                <a:cubicBezTo>
                  <a:pt x="248208" y="361543"/>
                  <a:pt x="248675" y="356794"/>
                  <a:pt x="251400" y="353388"/>
                </a:cubicBezTo>
                <a:cubicBezTo>
                  <a:pt x="254506" y="349505"/>
                  <a:pt x="259675" y="347871"/>
                  <a:pt x="263812" y="345113"/>
                </a:cubicBezTo>
                <a:cubicBezTo>
                  <a:pt x="267077" y="335318"/>
                  <a:pt x="273798" y="321999"/>
                  <a:pt x="263812" y="312013"/>
                </a:cubicBezTo>
                <a:cubicBezTo>
                  <a:pt x="257644" y="305845"/>
                  <a:pt x="238987" y="303738"/>
                  <a:pt x="238987" y="303738"/>
                </a:cubicBezTo>
                <a:cubicBezTo>
                  <a:pt x="225873" y="284067"/>
                  <a:pt x="232285" y="296043"/>
                  <a:pt x="222437" y="266500"/>
                </a:cubicBezTo>
                <a:lnTo>
                  <a:pt x="218299" y="254087"/>
                </a:lnTo>
                <a:lnTo>
                  <a:pt x="214162" y="241674"/>
                </a:lnTo>
                <a:cubicBezTo>
                  <a:pt x="215541" y="232020"/>
                  <a:pt x="213063" y="220939"/>
                  <a:pt x="218299" y="212711"/>
                </a:cubicBezTo>
                <a:cubicBezTo>
                  <a:pt x="223638" y="204320"/>
                  <a:pt x="236091" y="203193"/>
                  <a:pt x="243124" y="196161"/>
                </a:cubicBezTo>
                <a:cubicBezTo>
                  <a:pt x="245883" y="193403"/>
                  <a:pt x="248354" y="190323"/>
                  <a:pt x="251400" y="187886"/>
                </a:cubicBezTo>
                <a:cubicBezTo>
                  <a:pt x="255283" y="184780"/>
                  <a:pt x="259675" y="182369"/>
                  <a:pt x="263812" y="179611"/>
                </a:cubicBezTo>
                <a:cubicBezTo>
                  <a:pt x="285879" y="146510"/>
                  <a:pt x="256916" y="186507"/>
                  <a:pt x="284500" y="158923"/>
                </a:cubicBezTo>
                <a:cubicBezTo>
                  <a:pt x="292520" y="150903"/>
                  <a:pt x="293548" y="144192"/>
                  <a:pt x="296913" y="134098"/>
                </a:cubicBezTo>
                <a:cubicBezTo>
                  <a:pt x="295534" y="129960"/>
                  <a:pt x="295500" y="125091"/>
                  <a:pt x="292775" y="121685"/>
                </a:cubicBezTo>
                <a:cubicBezTo>
                  <a:pt x="289668" y="117802"/>
                  <a:pt x="284906" y="115430"/>
                  <a:pt x="280362" y="113410"/>
                </a:cubicBezTo>
                <a:cubicBezTo>
                  <a:pt x="272391" y="109867"/>
                  <a:pt x="263812" y="107893"/>
                  <a:pt x="255537" y="105135"/>
                </a:cubicBezTo>
                <a:cubicBezTo>
                  <a:pt x="251399" y="103756"/>
                  <a:pt x="247459" y="101479"/>
                  <a:pt x="243124" y="100997"/>
                </a:cubicBezTo>
                <a:lnTo>
                  <a:pt x="205886" y="96860"/>
                </a:lnTo>
                <a:cubicBezTo>
                  <a:pt x="201749" y="94102"/>
                  <a:pt x="196580" y="92468"/>
                  <a:pt x="193474" y="88585"/>
                </a:cubicBezTo>
                <a:cubicBezTo>
                  <a:pt x="186092" y="79358"/>
                  <a:pt x="188822" y="70790"/>
                  <a:pt x="197611" y="63759"/>
                </a:cubicBezTo>
                <a:cubicBezTo>
                  <a:pt x="201017" y="61034"/>
                  <a:pt x="205722" y="60339"/>
                  <a:pt x="210024" y="59622"/>
                </a:cubicBezTo>
                <a:cubicBezTo>
                  <a:pt x="222343" y="57569"/>
                  <a:pt x="234882" y="57135"/>
                  <a:pt x="247262" y="55484"/>
                </a:cubicBezTo>
                <a:cubicBezTo>
                  <a:pt x="255578" y="54375"/>
                  <a:pt x="263812" y="52726"/>
                  <a:pt x="272087" y="51347"/>
                </a:cubicBezTo>
                <a:cubicBezTo>
                  <a:pt x="276225" y="48588"/>
                  <a:pt x="282653" y="47688"/>
                  <a:pt x="284500" y="43071"/>
                </a:cubicBezTo>
                <a:cubicBezTo>
                  <a:pt x="293446" y="20704"/>
                  <a:pt x="292085" y="32038"/>
                  <a:pt x="292775" y="2652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7102806" y="3323837"/>
            <a:ext cx="942674" cy="342038"/>
          </a:xfrm>
          <a:custGeom>
            <a:avLst/>
            <a:gdLst>
              <a:gd name="connsiteX0" fmla="*/ 5517 w 942674"/>
              <a:gd name="connsiteY0" fmla="*/ 205499 h 342038"/>
              <a:gd name="connsiteX1" fmla="*/ 67581 w 942674"/>
              <a:gd name="connsiteY1" fmla="*/ 267562 h 342038"/>
              <a:gd name="connsiteX2" fmla="*/ 162744 w 942674"/>
              <a:gd name="connsiteY2" fmla="*/ 267562 h 342038"/>
              <a:gd name="connsiteX3" fmla="*/ 241358 w 942674"/>
              <a:gd name="connsiteY3" fmla="*/ 275837 h 342038"/>
              <a:gd name="connsiteX4" fmla="*/ 303421 w 942674"/>
              <a:gd name="connsiteY4" fmla="*/ 279975 h 342038"/>
              <a:gd name="connsiteX5" fmla="*/ 435823 w 942674"/>
              <a:gd name="connsiteY5" fmla="*/ 296525 h 342038"/>
              <a:gd name="connsiteX6" fmla="*/ 481336 w 942674"/>
              <a:gd name="connsiteY6" fmla="*/ 279975 h 342038"/>
              <a:gd name="connsiteX7" fmla="*/ 555812 w 942674"/>
              <a:gd name="connsiteY7" fmla="*/ 267562 h 342038"/>
              <a:gd name="connsiteX8" fmla="*/ 663389 w 942674"/>
              <a:gd name="connsiteY8" fmla="*/ 234462 h 342038"/>
              <a:gd name="connsiteX9" fmla="*/ 808203 w 942674"/>
              <a:gd name="connsiteY9" fmla="*/ 168261 h 342038"/>
              <a:gd name="connsiteX10" fmla="*/ 853716 w 942674"/>
              <a:gd name="connsiteY10" fmla="*/ 110335 h 342038"/>
              <a:gd name="connsiteX11" fmla="*/ 895092 w 942674"/>
              <a:gd name="connsiteY11" fmla="*/ 39996 h 342038"/>
              <a:gd name="connsiteX12" fmla="*/ 890954 w 942674"/>
              <a:gd name="connsiteY12" fmla="*/ 2758 h 342038"/>
              <a:gd name="connsiteX13" fmla="*/ 932330 w 942674"/>
              <a:gd name="connsiteY13" fmla="*/ 23446 h 342038"/>
              <a:gd name="connsiteX14" fmla="*/ 940605 w 942674"/>
              <a:gd name="connsiteY14" fmla="*/ 60684 h 342038"/>
              <a:gd name="connsiteX15" fmla="*/ 919917 w 942674"/>
              <a:gd name="connsiteY15" fmla="*/ 102060 h 342038"/>
              <a:gd name="connsiteX16" fmla="*/ 870266 w 942674"/>
              <a:gd name="connsiteY16" fmla="*/ 172398 h 342038"/>
              <a:gd name="connsiteX17" fmla="*/ 804066 w 942674"/>
              <a:gd name="connsiteY17" fmla="*/ 205499 h 342038"/>
              <a:gd name="connsiteX18" fmla="*/ 758552 w 942674"/>
              <a:gd name="connsiteY18" fmla="*/ 263425 h 342038"/>
              <a:gd name="connsiteX19" fmla="*/ 675801 w 942674"/>
              <a:gd name="connsiteY19" fmla="*/ 317213 h 342038"/>
              <a:gd name="connsiteX20" fmla="*/ 572362 w 942674"/>
              <a:gd name="connsiteY20" fmla="*/ 329625 h 342038"/>
              <a:gd name="connsiteX21" fmla="*/ 468924 w 942674"/>
              <a:gd name="connsiteY21" fmla="*/ 333763 h 342038"/>
              <a:gd name="connsiteX22" fmla="*/ 369622 w 942674"/>
              <a:gd name="connsiteY22" fmla="*/ 333763 h 342038"/>
              <a:gd name="connsiteX23" fmla="*/ 204120 w 942674"/>
              <a:gd name="connsiteY23" fmla="*/ 342038 h 342038"/>
              <a:gd name="connsiteX24" fmla="*/ 84131 w 942674"/>
              <a:gd name="connsiteY24" fmla="*/ 333763 h 342038"/>
              <a:gd name="connsiteX25" fmla="*/ 51030 w 942674"/>
              <a:gd name="connsiteY25" fmla="*/ 317213 h 342038"/>
              <a:gd name="connsiteX26" fmla="*/ 34480 w 942674"/>
              <a:gd name="connsiteY26" fmla="*/ 275837 h 342038"/>
              <a:gd name="connsiteX27" fmla="*/ 5517 w 942674"/>
              <a:gd name="connsiteY27" fmla="*/ 205499 h 34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42674" h="342038">
                <a:moveTo>
                  <a:pt x="5517" y="205499"/>
                </a:moveTo>
                <a:cubicBezTo>
                  <a:pt x="11034" y="204120"/>
                  <a:pt x="41377" y="257218"/>
                  <a:pt x="67581" y="267562"/>
                </a:cubicBezTo>
                <a:cubicBezTo>
                  <a:pt x="93785" y="277906"/>
                  <a:pt x="133781" y="266183"/>
                  <a:pt x="162744" y="267562"/>
                </a:cubicBezTo>
                <a:cubicBezTo>
                  <a:pt x="191707" y="268941"/>
                  <a:pt x="217912" y="273768"/>
                  <a:pt x="241358" y="275837"/>
                </a:cubicBezTo>
                <a:cubicBezTo>
                  <a:pt x="264804" y="277906"/>
                  <a:pt x="271010" y="276527"/>
                  <a:pt x="303421" y="279975"/>
                </a:cubicBezTo>
                <a:cubicBezTo>
                  <a:pt x="335832" y="283423"/>
                  <a:pt x="406171" y="296525"/>
                  <a:pt x="435823" y="296525"/>
                </a:cubicBezTo>
                <a:cubicBezTo>
                  <a:pt x="465475" y="296525"/>
                  <a:pt x="461338" y="284802"/>
                  <a:pt x="481336" y="279975"/>
                </a:cubicBezTo>
                <a:cubicBezTo>
                  <a:pt x="501334" y="275148"/>
                  <a:pt x="525470" y="275147"/>
                  <a:pt x="555812" y="267562"/>
                </a:cubicBezTo>
                <a:cubicBezTo>
                  <a:pt x="586154" y="259977"/>
                  <a:pt x="621324" y="251012"/>
                  <a:pt x="663389" y="234462"/>
                </a:cubicBezTo>
                <a:cubicBezTo>
                  <a:pt x="705454" y="217912"/>
                  <a:pt x="776482" y="188949"/>
                  <a:pt x="808203" y="168261"/>
                </a:cubicBezTo>
                <a:cubicBezTo>
                  <a:pt x="839924" y="147573"/>
                  <a:pt x="839234" y="131713"/>
                  <a:pt x="853716" y="110335"/>
                </a:cubicBezTo>
                <a:cubicBezTo>
                  <a:pt x="868198" y="88957"/>
                  <a:pt x="888886" y="57925"/>
                  <a:pt x="895092" y="39996"/>
                </a:cubicBezTo>
                <a:cubicBezTo>
                  <a:pt x="901298" y="22067"/>
                  <a:pt x="884748" y="5516"/>
                  <a:pt x="890954" y="2758"/>
                </a:cubicBezTo>
                <a:cubicBezTo>
                  <a:pt x="897160" y="0"/>
                  <a:pt x="924055" y="13792"/>
                  <a:pt x="932330" y="23446"/>
                </a:cubicBezTo>
                <a:cubicBezTo>
                  <a:pt x="940605" y="33100"/>
                  <a:pt x="942674" y="47582"/>
                  <a:pt x="940605" y="60684"/>
                </a:cubicBezTo>
                <a:cubicBezTo>
                  <a:pt x="938536" y="73786"/>
                  <a:pt x="931640" y="83441"/>
                  <a:pt x="919917" y="102060"/>
                </a:cubicBezTo>
                <a:cubicBezTo>
                  <a:pt x="908194" y="120679"/>
                  <a:pt x="889575" y="155158"/>
                  <a:pt x="870266" y="172398"/>
                </a:cubicBezTo>
                <a:cubicBezTo>
                  <a:pt x="850957" y="189638"/>
                  <a:pt x="822685" y="190328"/>
                  <a:pt x="804066" y="205499"/>
                </a:cubicBezTo>
                <a:cubicBezTo>
                  <a:pt x="785447" y="220670"/>
                  <a:pt x="779929" y="244806"/>
                  <a:pt x="758552" y="263425"/>
                </a:cubicBezTo>
                <a:cubicBezTo>
                  <a:pt x="737175" y="282044"/>
                  <a:pt x="706833" y="306180"/>
                  <a:pt x="675801" y="317213"/>
                </a:cubicBezTo>
                <a:cubicBezTo>
                  <a:pt x="644769" y="328246"/>
                  <a:pt x="606842" y="326867"/>
                  <a:pt x="572362" y="329625"/>
                </a:cubicBezTo>
                <a:cubicBezTo>
                  <a:pt x="537883" y="332383"/>
                  <a:pt x="502714" y="333073"/>
                  <a:pt x="468924" y="333763"/>
                </a:cubicBezTo>
                <a:cubicBezTo>
                  <a:pt x="435134" y="334453"/>
                  <a:pt x="413756" y="332384"/>
                  <a:pt x="369622" y="333763"/>
                </a:cubicBezTo>
                <a:cubicBezTo>
                  <a:pt x="325488" y="335142"/>
                  <a:pt x="251702" y="342038"/>
                  <a:pt x="204120" y="342038"/>
                </a:cubicBezTo>
                <a:cubicBezTo>
                  <a:pt x="156538" y="342038"/>
                  <a:pt x="109646" y="337900"/>
                  <a:pt x="84131" y="333763"/>
                </a:cubicBezTo>
                <a:cubicBezTo>
                  <a:pt x="58616" y="329626"/>
                  <a:pt x="59305" y="326867"/>
                  <a:pt x="51030" y="317213"/>
                </a:cubicBezTo>
                <a:cubicBezTo>
                  <a:pt x="42755" y="307559"/>
                  <a:pt x="39997" y="286870"/>
                  <a:pt x="34480" y="275837"/>
                </a:cubicBezTo>
                <a:cubicBezTo>
                  <a:pt x="28963" y="264804"/>
                  <a:pt x="0" y="206878"/>
                  <a:pt x="5517" y="2054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3562598" y="3467595"/>
            <a:ext cx="806533" cy="366156"/>
          </a:xfrm>
          <a:custGeom>
            <a:avLst/>
            <a:gdLst>
              <a:gd name="connsiteX0" fmla="*/ 314697 w 806533"/>
              <a:gd name="connsiteY0" fmla="*/ 23750 h 366156"/>
              <a:gd name="connsiteX1" fmla="*/ 148442 w 806533"/>
              <a:gd name="connsiteY1" fmla="*/ 112815 h 366156"/>
              <a:gd name="connsiteX2" fmla="*/ 83128 w 806533"/>
              <a:gd name="connsiteY2" fmla="*/ 190005 h 366156"/>
              <a:gd name="connsiteX3" fmla="*/ 29689 w 806533"/>
              <a:gd name="connsiteY3" fmla="*/ 255319 h 366156"/>
              <a:gd name="connsiteX4" fmla="*/ 5938 w 806533"/>
              <a:gd name="connsiteY4" fmla="*/ 326571 h 366156"/>
              <a:gd name="connsiteX5" fmla="*/ 65315 w 806533"/>
              <a:gd name="connsiteY5" fmla="*/ 302821 h 366156"/>
              <a:gd name="connsiteX6" fmla="*/ 118754 w 806533"/>
              <a:gd name="connsiteY6" fmla="*/ 302821 h 366156"/>
              <a:gd name="connsiteX7" fmla="*/ 154380 w 806533"/>
              <a:gd name="connsiteY7" fmla="*/ 350322 h 366156"/>
              <a:gd name="connsiteX8" fmla="*/ 160317 w 806533"/>
              <a:gd name="connsiteY8" fmla="*/ 356260 h 366156"/>
              <a:gd name="connsiteX9" fmla="*/ 178130 w 806533"/>
              <a:gd name="connsiteY9" fmla="*/ 290945 h 366156"/>
              <a:gd name="connsiteX10" fmla="*/ 178130 w 806533"/>
              <a:gd name="connsiteY10" fmla="*/ 231569 h 366156"/>
              <a:gd name="connsiteX11" fmla="*/ 201881 w 806533"/>
              <a:gd name="connsiteY11" fmla="*/ 207818 h 366156"/>
              <a:gd name="connsiteX12" fmla="*/ 255320 w 806533"/>
              <a:gd name="connsiteY12" fmla="*/ 213756 h 366156"/>
              <a:gd name="connsiteX13" fmla="*/ 296884 w 806533"/>
              <a:gd name="connsiteY13" fmla="*/ 184067 h 366156"/>
              <a:gd name="connsiteX14" fmla="*/ 320634 w 806533"/>
              <a:gd name="connsiteY14" fmla="*/ 154379 h 366156"/>
              <a:gd name="connsiteX15" fmla="*/ 368135 w 806533"/>
              <a:gd name="connsiteY15" fmla="*/ 112815 h 366156"/>
              <a:gd name="connsiteX16" fmla="*/ 469076 w 806533"/>
              <a:gd name="connsiteY16" fmla="*/ 89065 h 366156"/>
              <a:gd name="connsiteX17" fmla="*/ 498764 w 806533"/>
              <a:gd name="connsiteY17" fmla="*/ 89065 h 366156"/>
              <a:gd name="connsiteX18" fmla="*/ 540328 w 806533"/>
              <a:gd name="connsiteY18" fmla="*/ 47501 h 366156"/>
              <a:gd name="connsiteX19" fmla="*/ 605642 w 806533"/>
              <a:gd name="connsiteY19" fmla="*/ 47501 h 366156"/>
              <a:gd name="connsiteX20" fmla="*/ 647206 w 806533"/>
              <a:gd name="connsiteY20" fmla="*/ 53439 h 366156"/>
              <a:gd name="connsiteX21" fmla="*/ 730333 w 806533"/>
              <a:gd name="connsiteY21" fmla="*/ 95002 h 366156"/>
              <a:gd name="connsiteX22" fmla="*/ 783772 w 806533"/>
              <a:gd name="connsiteY22" fmla="*/ 100940 h 366156"/>
              <a:gd name="connsiteX23" fmla="*/ 795647 w 806533"/>
              <a:gd name="connsiteY23" fmla="*/ 89065 h 366156"/>
              <a:gd name="connsiteX24" fmla="*/ 718458 w 806533"/>
              <a:gd name="connsiteY24" fmla="*/ 41563 h 366156"/>
              <a:gd name="connsiteX25" fmla="*/ 605642 w 806533"/>
              <a:gd name="connsiteY25" fmla="*/ 11875 h 366156"/>
              <a:gd name="connsiteX26" fmla="*/ 522515 w 806533"/>
              <a:gd name="connsiteY26" fmla="*/ 0 h 366156"/>
              <a:gd name="connsiteX27" fmla="*/ 433450 w 806533"/>
              <a:gd name="connsiteY27" fmla="*/ 11875 h 366156"/>
              <a:gd name="connsiteX28" fmla="*/ 397824 w 806533"/>
              <a:gd name="connsiteY28" fmla="*/ 17813 h 366156"/>
              <a:gd name="connsiteX29" fmla="*/ 314697 w 806533"/>
              <a:gd name="connsiteY29" fmla="*/ 23750 h 36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6533" h="366156">
                <a:moveTo>
                  <a:pt x="314697" y="23750"/>
                </a:moveTo>
                <a:cubicBezTo>
                  <a:pt x="273133" y="39584"/>
                  <a:pt x="187037" y="85106"/>
                  <a:pt x="148442" y="112815"/>
                </a:cubicBezTo>
                <a:cubicBezTo>
                  <a:pt x="109847" y="140524"/>
                  <a:pt x="102920" y="166254"/>
                  <a:pt x="83128" y="190005"/>
                </a:cubicBezTo>
                <a:cubicBezTo>
                  <a:pt x="63336" y="213756"/>
                  <a:pt x="42554" y="232558"/>
                  <a:pt x="29689" y="255319"/>
                </a:cubicBezTo>
                <a:cubicBezTo>
                  <a:pt x="16824" y="278080"/>
                  <a:pt x="0" y="318654"/>
                  <a:pt x="5938" y="326571"/>
                </a:cubicBezTo>
                <a:cubicBezTo>
                  <a:pt x="11876" y="334488"/>
                  <a:pt x="46512" y="306779"/>
                  <a:pt x="65315" y="302821"/>
                </a:cubicBezTo>
                <a:cubicBezTo>
                  <a:pt x="84118" y="298863"/>
                  <a:pt x="103910" y="294904"/>
                  <a:pt x="118754" y="302821"/>
                </a:cubicBezTo>
                <a:cubicBezTo>
                  <a:pt x="133598" y="310738"/>
                  <a:pt x="147453" y="341416"/>
                  <a:pt x="154380" y="350322"/>
                </a:cubicBezTo>
                <a:cubicBezTo>
                  <a:pt x="161307" y="359229"/>
                  <a:pt x="156359" y="366156"/>
                  <a:pt x="160317" y="356260"/>
                </a:cubicBezTo>
                <a:cubicBezTo>
                  <a:pt x="164275" y="346364"/>
                  <a:pt x="175161" y="311727"/>
                  <a:pt x="178130" y="290945"/>
                </a:cubicBezTo>
                <a:cubicBezTo>
                  <a:pt x="181099" y="270163"/>
                  <a:pt x="174172" y="245423"/>
                  <a:pt x="178130" y="231569"/>
                </a:cubicBezTo>
                <a:cubicBezTo>
                  <a:pt x="182088" y="217715"/>
                  <a:pt x="189016" y="210787"/>
                  <a:pt x="201881" y="207818"/>
                </a:cubicBezTo>
                <a:cubicBezTo>
                  <a:pt x="214746" y="204849"/>
                  <a:pt x="239486" y="217714"/>
                  <a:pt x="255320" y="213756"/>
                </a:cubicBezTo>
                <a:cubicBezTo>
                  <a:pt x="271154" y="209798"/>
                  <a:pt x="285998" y="193963"/>
                  <a:pt x="296884" y="184067"/>
                </a:cubicBezTo>
                <a:cubicBezTo>
                  <a:pt x="307770" y="174171"/>
                  <a:pt x="308759" y="166254"/>
                  <a:pt x="320634" y="154379"/>
                </a:cubicBezTo>
                <a:cubicBezTo>
                  <a:pt x="332509" y="142504"/>
                  <a:pt x="343395" y="123701"/>
                  <a:pt x="368135" y="112815"/>
                </a:cubicBezTo>
                <a:cubicBezTo>
                  <a:pt x="392875" y="101929"/>
                  <a:pt x="447305" y="93023"/>
                  <a:pt x="469076" y="89065"/>
                </a:cubicBezTo>
                <a:cubicBezTo>
                  <a:pt x="490847" y="85107"/>
                  <a:pt x="486889" y="95992"/>
                  <a:pt x="498764" y="89065"/>
                </a:cubicBezTo>
                <a:cubicBezTo>
                  <a:pt x="510639" y="82138"/>
                  <a:pt x="522515" y="54428"/>
                  <a:pt x="540328" y="47501"/>
                </a:cubicBezTo>
                <a:cubicBezTo>
                  <a:pt x="558141" y="40574"/>
                  <a:pt x="587829" y="46511"/>
                  <a:pt x="605642" y="47501"/>
                </a:cubicBezTo>
                <a:cubicBezTo>
                  <a:pt x="623455" y="48491"/>
                  <a:pt x="626424" y="45522"/>
                  <a:pt x="647206" y="53439"/>
                </a:cubicBezTo>
                <a:cubicBezTo>
                  <a:pt x="667988" y="61356"/>
                  <a:pt x="707572" y="87085"/>
                  <a:pt x="730333" y="95002"/>
                </a:cubicBezTo>
                <a:cubicBezTo>
                  <a:pt x="753094" y="102919"/>
                  <a:pt x="772886" y="101929"/>
                  <a:pt x="783772" y="100940"/>
                </a:cubicBezTo>
                <a:cubicBezTo>
                  <a:pt x="794658" y="99951"/>
                  <a:pt x="806533" y="98961"/>
                  <a:pt x="795647" y="89065"/>
                </a:cubicBezTo>
                <a:cubicBezTo>
                  <a:pt x="784761" y="79169"/>
                  <a:pt x="750125" y="54428"/>
                  <a:pt x="718458" y="41563"/>
                </a:cubicBezTo>
                <a:cubicBezTo>
                  <a:pt x="686791" y="28698"/>
                  <a:pt x="638299" y="18802"/>
                  <a:pt x="605642" y="11875"/>
                </a:cubicBezTo>
                <a:cubicBezTo>
                  <a:pt x="572985" y="4948"/>
                  <a:pt x="551214" y="0"/>
                  <a:pt x="522515" y="0"/>
                </a:cubicBezTo>
                <a:cubicBezTo>
                  <a:pt x="493816" y="0"/>
                  <a:pt x="454232" y="8906"/>
                  <a:pt x="433450" y="11875"/>
                </a:cubicBezTo>
                <a:cubicBezTo>
                  <a:pt x="412668" y="14844"/>
                  <a:pt x="413658" y="13855"/>
                  <a:pt x="397824" y="17813"/>
                </a:cubicBezTo>
                <a:cubicBezTo>
                  <a:pt x="381990" y="21771"/>
                  <a:pt x="356261" y="7916"/>
                  <a:pt x="314697" y="2375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2351314" y="4055424"/>
            <a:ext cx="228600" cy="799605"/>
          </a:xfrm>
          <a:custGeom>
            <a:avLst/>
            <a:gdLst>
              <a:gd name="connsiteX0" fmla="*/ 47502 w 228600"/>
              <a:gd name="connsiteY0" fmla="*/ 0 h 799605"/>
              <a:gd name="connsiteX1" fmla="*/ 77190 w 228600"/>
              <a:gd name="connsiteY1" fmla="*/ 172193 h 799605"/>
              <a:gd name="connsiteX2" fmla="*/ 83128 w 228600"/>
              <a:gd name="connsiteY2" fmla="*/ 65315 h 799605"/>
              <a:gd name="connsiteX3" fmla="*/ 89065 w 228600"/>
              <a:gd name="connsiteY3" fmla="*/ 35626 h 799605"/>
              <a:gd name="connsiteX4" fmla="*/ 83128 w 228600"/>
              <a:gd name="connsiteY4" fmla="*/ 160317 h 799605"/>
              <a:gd name="connsiteX5" fmla="*/ 17813 w 228600"/>
              <a:gd name="connsiteY5" fmla="*/ 213756 h 799605"/>
              <a:gd name="connsiteX6" fmla="*/ 17813 w 228600"/>
              <a:gd name="connsiteY6" fmla="*/ 273133 h 799605"/>
              <a:gd name="connsiteX7" fmla="*/ 0 w 228600"/>
              <a:gd name="connsiteY7" fmla="*/ 308759 h 799605"/>
              <a:gd name="connsiteX8" fmla="*/ 17813 w 228600"/>
              <a:gd name="connsiteY8" fmla="*/ 385948 h 799605"/>
              <a:gd name="connsiteX9" fmla="*/ 29689 w 228600"/>
              <a:gd name="connsiteY9" fmla="*/ 445325 h 799605"/>
              <a:gd name="connsiteX10" fmla="*/ 41564 w 228600"/>
              <a:gd name="connsiteY10" fmla="*/ 516577 h 799605"/>
              <a:gd name="connsiteX11" fmla="*/ 77190 w 228600"/>
              <a:gd name="connsiteY11" fmla="*/ 575954 h 799605"/>
              <a:gd name="connsiteX12" fmla="*/ 41564 w 228600"/>
              <a:gd name="connsiteY12" fmla="*/ 653143 h 799605"/>
              <a:gd name="connsiteX13" fmla="*/ 83128 w 228600"/>
              <a:gd name="connsiteY13" fmla="*/ 718458 h 799605"/>
              <a:gd name="connsiteX14" fmla="*/ 83128 w 228600"/>
              <a:gd name="connsiteY14" fmla="*/ 789709 h 799605"/>
              <a:gd name="connsiteX15" fmla="*/ 100941 w 228600"/>
              <a:gd name="connsiteY15" fmla="*/ 777834 h 799605"/>
              <a:gd name="connsiteX16" fmla="*/ 124691 w 228600"/>
              <a:gd name="connsiteY16" fmla="*/ 724395 h 799605"/>
              <a:gd name="connsiteX17" fmla="*/ 136567 w 228600"/>
              <a:gd name="connsiteY17" fmla="*/ 647206 h 799605"/>
              <a:gd name="connsiteX18" fmla="*/ 166255 w 228600"/>
              <a:gd name="connsiteY18" fmla="*/ 623455 h 799605"/>
              <a:gd name="connsiteX19" fmla="*/ 219694 w 228600"/>
              <a:gd name="connsiteY19" fmla="*/ 564078 h 799605"/>
              <a:gd name="connsiteX20" fmla="*/ 219694 w 228600"/>
              <a:gd name="connsiteY20" fmla="*/ 534390 h 799605"/>
              <a:gd name="connsiteX21" fmla="*/ 225631 w 228600"/>
              <a:gd name="connsiteY21" fmla="*/ 498764 h 7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8600" h="799605">
                <a:moveTo>
                  <a:pt x="47502" y="0"/>
                </a:moveTo>
                <a:cubicBezTo>
                  <a:pt x="59377" y="80653"/>
                  <a:pt x="71252" y="161307"/>
                  <a:pt x="77190" y="172193"/>
                </a:cubicBezTo>
                <a:cubicBezTo>
                  <a:pt x="83128" y="183079"/>
                  <a:pt x="81149" y="88076"/>
                  <a:pt x="83128" y="65315"/>
                </a:cubicBezTo>
                <a:cubicBezTo>
                  <a:pt x="85107" y="42554"/>
                  <a:pt x="89065" y="19792"/>
                  <a:pt x="89065" y="35626"/>
                </a:cubicBezTo>
                <a:cubicBezTo>
                  <a:pt x="89065" y="51460"/>
                  <a:pt x="95003" y="130629"/>
                  <a:pt x="83128" y="160317"/>
                </a:cubicBezTo>
                <a:cubicBezTo>
                  <a:pt x="71253" y="190005"/>
                  <a:pt x="28699" y="194953"/>
                  <a:pt x="17813" y="213756"/>
                </a:cubicBezTo>
                <a:cubicBezTo>
                  <a:pt x="6927" y="232559"/>
                  <a:pt x="20782" y="257299"/>
                  <a:pt x="17813" y="273133"/>
                </a:cubicBezTo>
                <a:cubicBezTo>
                  <a:pt x="14844" y="288967"/>
                  <a:pt x="0" y="289957"/>
                  <a:pt x="0" y="308759"/>
                </a:cubicBezTo>
                <a:cubicBezTo>
                  <a:pt x="0" y="327561"/>
                  <a:pt x="12865" y="363187"/>
                  <a:pt x="17813" y="385948"/>
                </a:cubicBezTo>
                <a:cubicBezTo>
                  <a:pt x="22761" y="408709"/>
                  <a:pt x="25731" y="423554"/>
                  <a:pt x="29689" y="445325"/>
                </a:cubicBezTo>
                <a:cubicBezTo>
                  <a:pt x="33647" y="467096"/>
                  <a:pt x="33647" y="494806"/>
                  <a:pt x="41564" y="516577"/>
                </a:cubicBezTo>
                <a:cubicBezTo>
                  <a:pt x="49481" y="538348"/>
                  <a:pt x="77190" y="553193"/>
                  <a:pt x="77190" y="575954"/>
                </a:cubicBezTo>
                <a:cubicBezTo>
                  <a:pt x="77190" y="598715"/>
                  <a:pt x="40574" y="629392"/>
                  <a:pt x="41564" y="653143"/>
                </a:cubicBezTo>
                <a:cubicBezTo>
                  <a:pt x="42554" y="676894"/>
                  <a:pt x="76201" y="695697"/>
                  <a:pt x="83128" y="718458"/>
                </a:cubicBezTo>
                <a:cubicBezTo>
                  <a:pt x="90055" y="741219"/>
                  <a:pt x="80159" y="779813"/>
                  <a:pt x="83128" y="789709"/>
                </a:cubicBezTo>
                <a:cubicBezTo>
                  <a:pt x="86097" y="799605"/>
                  <a:pt x="94014" y="788720"/>
                  <a:pt x="100941" y="777834"/>
                </a:cubicBezTo>
                <a:cubicBezTo>
                  <a:pt x="107868" y="766948"/>
                  <a:pt x="118753" y="746166"/>
                  <a:pt x="124691" y="724395"/>
                </a:cubicBezTo>
                <a:cubicBezTo>
                  <a:pt x="130629" y="702624"/>
                  <a:pt x="129640" y="664029"/>
                  <a:pt x="136567" y="647206"/>
                </a:cubicBezTo>
                <a:cubicBezTo>
                  <a:pt x="143494" y="630383"/>
                  <a:pt x="152401" y="637310"/>
                  <a:pt x="166255" y="623455"/>
                </a:cubicBezTo>
                <a:cubicBezTo>
                  <a:pt x="180109" y="609600"/>
                  <a:pt x="210788" y="578922"/>
                  <a:pt x="219694" y="564078"/>
                </a:cubicBezTo>
                <a:cubicBezTo>
                  <a:pt x="228600" y="549234"/>
                  <a:pt x="218705" y="545276"/>
                  <a:pt x="219694" y="534390"/>
                </a:cubicBezTo>
                <a:cubicBezTo>
                  <a:pt x="220683" y="523504"/>
                  <a:pt x="223652" y="505691"/>
                  <a:pt x="225631" y="498764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2430485" y="4058395"/>
            <a:ext cx="253339" cy="547253"/>
          </a:xfrm>
          <a:custGeom>
            <a:avLst/>
            <a:gdLst>
              <a:gd name="connsiteX0" fmla="*/ 217713 w 253339"/>
              <a:gd name="connsiteY0" fmla="*/ 44532 h 547253"/>
              <a:gd name="connsiteX1" fmla="*/ 45521 w 253339"/>
              <a:gd name="connsiteY1" fmla="*/ 8906 h 547253"/>
              <a:gd name="connsiteX2" fmla="*/ 27708 w 253339"/>
              <a:gd name="connsiteY2" fmla="*/ 8906 h 547253"/>
              <a:gd name="connsiteX3" fmla="*/ 15833 w 253339"/>
              <a:gd name="connsiteY3" fmla="*/ 62345 h 547253"/>
              <a:gd name="connsiteX4" fmla="*/ 3958 w 253339"/>
              <a:gd name="connsiteY4" fmla="*/ 115784 h 547253"/>
              <a:gd name="connsiteX5" fmla="*/ 3958 w 253339"/>
              <a:gd name="connsiteY5" fmla="*/ 139534 h 547253"/>
              <a:gd name="connsiteX6" fmla="*/ 27708 w 253339"/>
              <a:gd name="connsiteY6" fmla="*/ 234537 h 547253"/>
              <a:gd name="connsiteX7" fmla="*/ 93022 w 253339"/>
              <a:gd name="connsiteY7" fmla="*/ 359228 h 547253"/>
              <a:gd name="connsiteX8" fmla="*/ 128648 w 253339"/>
              <a:gd name="connsiteY8" fmla="*/ 430480 h 547253"/>
              <a:gd name="connsiteX9" fmla="*/ 146461 w 253339"/>
              <a:gd name="connsiteY9" fmla="*/ 507669 h 547253"/>
              <a:gd name="connsiteX10" fmla="*/ 170212 w 253339"/>
              <a:gd name="connsiteY10" fmla="*/ 543295 h 547253"/>
              <a:gd name="connsiteX11" fmla="*/ 176150 w 253339"/>
              <a:gd name="connsiteY11" fmla="*/ 483919 h 547253"/>
              <a:gd name="connsiteX12" fmla="*/ 199900 w 253339"/>
              <a:gd name="connsiteY12" fmla="*/ 460168 h 547253"/>
              <a:gd name="connsiteX13" fmla="*/ 235526 w 253339"/>
              <a:gd name="connsiteY13" fmla="*/ 412667 h 547253"/>
              <a:gd name="connsiteX14" fmla="*/ 253339 w 253339"/>
              <a:gd name="connsiteY14" fmla="*/ 388916 h 54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339" h="547253">
                <a:moveTo>
                  <a:pt x="217713" y="44532"/>
                </a:moveTo>
                <a:lnTo>
                  <a:pt x="45521" y="8906"/>
                </a:lnTo>
                <a:cubicBezTo>
                  <a:pt x="13853" y="2968"/>
                  <a:pt x="32656" y="0"/>
                  <a:pt x="27708" y="8906"/>
                </a:cubicBezTo>
                <a:cubicBezTo>
                  <a:pt x="22760" y="17813"/>
                  <a:pt x="15833" y="62345"/>
                  <a:pt x="15833" y="62345"/>
                </a:cubicBezTo>
                <a:cubicBezTo>
                  <a:pt x="11875" y="80158"/>
                  <a:pt x="5937" y="102919"/>
                  <a:pt x="3958" y="115784"/>
                </a:cubicBezTo>
                <a:cubicBezTo>
                  <a:pt x="1979" y="128649"/>
                  <a:pt x="0" y="119742"/>
                  <a:pt x="3958" y="139534"/>
                </a:cubicBezTo>
                <a:cubicBezTo>
                  <a:pt x="7916" y="159326"/>
                  <a:pt x="12864" y="197921"/>
                  <a:pt x="27708" y="234537"/>
                </a:cubicBezTo>
                <a:cubicBezTo>
                  <a:pt x="42552" y="271153"/>
                  <a:pt x="76199" y="326571"/>
                  <a:pt x="93022" y="359228"/>
                </a:cubicBezTo>
                <a:cubicBezTo>
                  <a:pt x="109845" y="391885"/>
                  <a:pt x="119742" y="405740"/>
                  <a:pt x="128648" y="430480"/>
                </a:cubicBezTo>
                <a:cubicBezTo>
                  <a:pt x="137554" y="455220"/>
                  <a:pt x="139534" y="488867"/>
                  <a:pt x="146461" y="507669"/>
                </a:cubicBezTo>
                <a:cubicBezTo>
                  <a:pt x="153388" y="526472"/>
                  <a:pt x="165264" y="547253"/>
                  <a:pt x="170212" y="543295"/>
                </a:cubicBezTo>
                <a:cubicBezTo>
                  <a:pt x="175160" y="539337"/>
                  <a:pt x="171202" y="497773"/>
                  <a:pt x="176150" y="483919"/>
                </a:cubicBezTo>
                <a:cubicBezTo>
                  <a:pt x="181098" y="470065"/>
                  <a:pt x="190004" y="472043"/>
                  <a:pt x="199900" y="460168"/>
                </a:cubicBezTo>
                <a:cubicBezTo>
                  <a:pt x="209796" y="448293"/>
                  <a:pt x="235526" y="412667"/>
                  <a:pt x="235526" y="412667"/>
                </a:cubicBezTo>
                <a:cubicBezTo>
                  <a:pt x="244433" y="400792"/>
                  <a:pt x="249381" y="393864"/>
                  <a:pt x="253339" y="388916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2643175" y="3929066"/>
            <a:ext cx="846116" cy="528452"/>
          </a:xfrm>
          <a:custGeom>
            <a:avLst/>
            <a:gdLst>
              <a:gd name="connsiteX0" fmla="*/ 720436 w 846116"/>
              <a:gd name="connsiteY0" fmla="*/ 0 h 528452"/>
              <a:gd name="connsiteX1" fmla="*/ 797626 w 846116"/>
              <a:gd name="connsiteY1" fmla="*/ 59377 h 528452"/>
              <a:gd name="connsiteX2" fmla="*/ 815439 w 846116"/>
              <a:gd name="connsiteY2" fmla="*/ 83127 h 528452"/>
              <a:gd name="connsiteX3" fmla="*/ 815439 w 846116"/>
              <a:gd name="connsiteY3" fmla="*/ 142504 h 528452"/>
              <a:gd name="connsiteX4" fmla="*/ 809501 w 846116"/>
              <a:gd name="connsiteY4" fmla="*/ 178130 h 528452"/>
              <a:gd name="connsiteX5" fmla="*/ 595745 w 846116"/>
              <a:gd name="connsiteY5" fmla="*/ 154379 h 528452"/>
              <a:gd name="connsiteX6" fmla="*/ 548244 w 846116"/>
              <a:gd name="connsiteY6" fmla="*/ 166255 h 528452"/>
              <a:gd name="connsiteX7" fmla="*/ 488867 w 846116"/>
              <a:gd name="connsiteY7" fmla="*/ 213756 h 528452"/>
              <a:gd name="connsiteX8" fmla="*/ 423553 w 846116"/>
              <a:gd name="connsiteY8" fmla="*/ 190005 h 528452"/>
              <a:gd name="connsiteX9" fmla="*/ 328550 w 846116"/>
              <a:gd name="connsiteY9" fmla="*/ 213756 h 528452"/>
              <a:gd name="connsiteX10" fmla="*/ 269174 w 846116"/>
              <a:gd name="connsiteY10" fmla="*/ 255320 h 528452"/>
              <a:gd name="connsiteX11" fmla="*/ 257299 w 846116"/>
              <a:gd name="connsiteY11" fmla="*/ 261257 h 528452"/>
              <a:gd name="connsiteX12" fmla="*/ 215735 w 846116"/>
              <a:gd name="connsiteY12" fmla="*/ 285008 h 528452"/>
              <a:gd name="connsiteX13" fmla="*/ 191984 w 846116"/>
              <a:gd name="connsiteY13" fmla="*/ 344385 h 528452"/>
              <a:gd name="connsiteX14" fmla="*/ 186047 w 846116"/>
              <a:gd name="connsiteY14" fmla="*/ 380011 h 528452"/>
              <a:gd name="connsiteX15" fmla="*/ 120732 w 846116"/>
              <a:gd name="connsiteY15" fmla="*/ 433449 h 528452"/>
              <a:gd name="connsiteX16" fmla="*/ 19792 w 846116"/>
              <a:gd name="connsiteY16" fmla="*/ 504701 h 528452"/>
              <a:gd name="connsiteX17" fmla="*/ 1979 w 846116"/>
              <a:gd name="connsiteY17" fmla="*/ 528452 h 528452"/>
              <a:gd name="connsiteX18" fmla="*/ 1979 w 846116"/>
              <a:gd name="connsiteY18" fmla="*/ 528452 h 5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6116" h="528452">
                <a:moveTo>
                  <a:pt x="720436" y="0"/>
                </a:moveTo>
                <a:cubicBezTo>
                  <a:pt x="751114" y="22761"/>
                  <a:pt x="781792" y="45523"/>
                  <a:pt x="797626" y="59377"/>
                </a:cubicBezTo>
                <a:cubicBezTo>
                  <a:pt x="813460" y="73231"/>
                  <a:pt x="812470" y="69273"/>
                  <a:pt x="815439" y="83127"/>
                </a:cubicBezTo>
                <a:cubicBezTo>
                  <a:pt x="818408" y="96981"/>
                  <a:pt x="816429" y="126670"/>
                  <a:pt x="815439" y="142504"/>
                </a:cubicBezTo>
                <a:cubicBezTo>
                  <a:pt x="814449" y="158338"/>
                  <a:pt x="846116" y="176151"/>
                  <a:pt x="809501" y="178130"/>
                </a:cubicBezTo>
                <a:cubicBezTo>
                  <a:pt x="772886" y="180109"/>
                  <a:pt x="639288" y="156358"/>
                  <a:pt x="595745" y="154379"/>
                </a:cubicBezTo>
                <a:cubicBezTo>
                  <a:pt x="552202" y="152400"/>
                  <a:pt x="566057" y="156359"/>
                  <a:pt x="548244" y="166255"/>
                </a:cubicBezTo>
                <a:cubicBezTo>
                  <a:pt x="530431" y="176151"/>
                  <a:pt x="509649" y="209798"/>
                  <a:pt x="488867" y="213756"/>
                </a:cubicBezTo>
                <a:cubicBezTo>
                  <a:pt x="468085" y="217714"/>
                  <a:pt x="450272" y="190005"/>
                  <a:pt x="423553" y="190005"/>
                </a:cubicBezTo>
                <a:cubicBezTo>
                  <a:pt x="396834" y="190005"/>
                  <a:pt x="354280" y="202870"/>
                  <a:pt x="328550" y="213756"/>
                </a:cubicBezTo>
                <a:cubicBezTo>
                  <a:pt x="302820" y="224642"/>
                  <a:pt x="281049" y="247403"/>
                  <a:pt x="269174" y="255320"/>
                </a:cubicBezTo>
                <a:cubicBezTo>
                  <a:pt x="257299" y="263237"/>
                  <a:pt x="266206" y="256309"/>
                  <a:pt x="257299" y="261257"/>
                </a:cubicBezTo>
                <a:cubicBezTo>
                  <a:pt x="248393" y="266205"/>
                  <a:pt x="226621" y="271153"/>
                  <a:pt x="215735" y="285008"/>
                </a:cubicBezTo>
                <a:cubicBezTo>
                  <a:pt x="204849" y="298863"/>
                  <a:pt x="196932" y="328551"/>
                  <a:pt x="191984" y="344385"/>
                </a:cubicBezTo>
                <a:cubicBezTo>
                  <a:pt x="187036" y="360219"/>
                  <a:pt x="197922" y="365167"/>
                  <a:pt x="186047" y="380011"/>
                </a:cubicBezTo>
                <a:cubicBezTo>
                  <a:pt x="174172" y="394855"/>
                  <a:pt x="148441" y="412667"/>
                  <a:pt x="120732" y="433449"/>
                </a:cubicBezTo>
                <a:cubicBezTo>
                  <a:pt x="93023" y="454231"/>
                  <a:pt x="39584" y="488867"/>
                  <a:pt x="19792" y="504701"/>
                </a:cubicBezTo>
                <a:cubicBezTo>
                  <a:pt x="0" y="520535"/>
                  <a:pt x="1979" y="528452"/>
                  <a:pt x="1979" y="528452"/>
                </a:cubicBezTo>
                <a:lnTo>
                  <a:pt x="1979" y="528452"/>
                </a:ln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 rot="241269">
            <a:off x="3154697" y="4572008"/>
            <a:ext cx="1213987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GENITORE</a:t>
            </a:r>
            <a:endParaRPr lang="it-IT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http://www.iobscigliano.gov.it/images/sito_documenti/Immagini/comitato_valutazi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pic>
        <p:nvPicPr>
          <p:cNvPr id="1026" name="Picture 2" descr="C:\Users\Utente\Desktop\Cattu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5985" y="3143249"/>
            <a:ext cx="1045441" cy="1071570"/>
          </a:xfrm>
          <a:prstGeom prst="rect">
            <a:avLst/>
          </a:prstGeom>
          <a:noFill/>
        </p:spPr>
      </p:pic>
      <p:sp>
        <p:nvSpPr>
          <p:cNvPr id="31" name="Figura a mano libera 30"/>
          <p:cNvSpPr/>
          <p:nvPr/>
        </p:nvSpPr>
        <p:spPr>
          <a:xfrm>
            <a:off x="2794001" y="3856038"/>
            <a:ext cx="679450" cy="425450"/>
          </a:xfrm>
          <a:custGeom>
            <a:avLst/>
            <a:gdLst>
              <a:gd name="connsiteX0" fmla="*/ 558800 w 679450"/>
              <a:gd name="connsiteY0" fmla="*/ 58737 h 425450"/>
              <a:gd name="connsiteX1" fmla="*/ 225425 w 679450"/>
              <a:gd name="connsiteY1" fmla="*/ 192087 h 425450"/>
              <a:gd name="connsiteX2" fmla="*/ 63500 w 679450"/>
              <a:gd name="connsiteY2" fmla="*/ 344487 h 425450"/>
              <a:gd name="connsiteX3" fmla="*/ 25400 w 679450"/>
              <a:gd name="connsiteY3" fmla="*/ 401637 h 425450"/>
              <a:gd name="connsiteX4" fmla="*/ 215900 w 679450"/>
              <a:gd name="connsiteY4" fmla="*/ 420687 h 425450"/>
              <a:gd name="connsiteX5" fmla="*/ 473075 w 679450"/>
              <a:gd name="connsiteY5" fmla="*/ 373062 h 425450"/>
              <a:gd name="connsiteX6" fmla="*/ 539750 w 679450"/>
              <a:gd name="connsiteY6" fmla="*/ 382587 h 425450"/>
              <a:gd name="connsiteX7" fmla="*/ 596900 w 679450"/>
              <a:gd name="connsiteY7" fmla="*/ 249237 h 425450"/>
              <a:gd name="connsiteX8" fmla="*/ 673100 w 679450"/>
              <a:gd name="connsiteY8" fmla="*/ 58737 h 425450"/>
              <a:gd name="connsiteX9" fmla="*/ 635000 w 679450"/>
              <a:gd name="connsiteY9" fmla="*/ 1587 h 425450"/>
              <a:gd name="connsiteX10" fmla="*/ 558800 w 679450"/>
              <a:gd name="connsiteY10" fmla="*/ 58737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450" h="425450">
                <a:moveTo>
                  <a:pt x="558800" y="58737"/>
                </a:moveTo>
                <a:cubicBezTo>
                  <a:pt x="490538" y="90487"/>
                  <a:pt x="307975" y="144462"/>
                  <a:pt x="225425" y="192087"/>
                </a:cubicBezTo>
                <a:cubicBezTo>
                  <a:pt x="142875" y="239712"/>
                  <a:pt x="96838" y="309562"/>
                  <a:pt x="63500" y="344487"/>
                </a:cubicBezTo>
                <a:cubicBezTo>
                  <a:pt x="30163" y="379412"/>
                  <a:pt x="0" y="388937"/>
                  <a:pt x="25400" y="401637"/>
                </a:cubicBezTo>
                <a:cubicBezTo>
                  <a:pt x="50800" y="414337"/>
                  <a:pt x="141288" y="425450"/>
                  <a:pt x="215900" y="420687"/>
                </a:cubicBezTo>
                <a:cubicBezTo>
                  <a:pt x="290513" y="415925"/>
                  <a:pt x="419100" y="379412"/>
                  <a:pt x="473075" y="373062"/>
                </a:cubicBezTo>
                <a:cubicBezTo>
                  <a:pt x="527050" y="366712"/>
                  <a:pt x="519113" y="403224"/>
                  <a:pt x="539750" y="382587"/>
                </a:cubicBezTo>
                <a:cubicBezTo>
                  <a:pt x="560387" y="361950"/>
                  <a:pt x="574675" y="303212"/>
                  <a:pt x="596900" y="249237"/>
                </a:cubicBezTo>
                <a:cubicBezTo>
                  <a:pt x="619125" y="195262"/>
                  <a:pt x="666750" y="100012"/>
                  <a:pt x="673100" y="58737"/>
                </a:cubicBezTo>
                <a:cubicBezTo>
                  <a:pt x="679450" y="17462"/>
                  <a:pt x="655637" y="3174"/>
                  <a:pt x="635000" y="1587"/>
                </a:cubicBezTo>
                <a:cubicBezTo>
                  <a:pt x="614363" y="0"/>
                  <a:pt x="627063" y="26987"/>
                  <a:pt x="558800" y="58737"/>
                </a:cubicBezTo>
                <a:close/>
              </a:path>
            </a:pathLst>
          </a:custGeom>
          <a:solidFill>
            <a:srgbClr val="07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igura a mano libera 31"/>
          <p:cNvSpPr/>
          <p:nvPr/>
        </p:nvSpPr>
        <p:spPr>
          <a:xfrm>
            <a:off x="2225676" y="3652839"/>
            <a:ext cx="174625" cy="608013"/>
          </a:xfrm>
          <a:custGeom>
            <a:avLst/>
            <a:gdLst>
              <a:gd name="connsiteX0" fmla="*/ 60325 w 174625"/>
              <a:gd name="connsiteY0" fmla="*/ 4763 h 608013"/>
              <a:gd name="connsiteX1" fmla="*/ 88900 w 174625"/>
              <a:gd name="connsiteY1" fmla="*/ 100013 h 608013"/>
              <a:gd name="connsiteX2" fmla="*/ 155575 w 174625"/>
              <a:gd name="connsiteY2" fmla="*/ 214313 h 608013"/>
              <a:gd name="connsiteX3" fmla="*/ 165100 w 174625"/>
              <a:gd name="connsiteY3" fmla="*/ 290513 h 608013"/>
              <a:gd name="connsiteX4" fmla="*/ 127000 w 174625"/>
              <a:gd name="connsiteY4" fmla="*/ 309563 h 608013"/>
              <a:gd name="connsiteX5" fmla="*/ 107950 w 174625"/>
              <a:gd name="connsiteY5" fmla="*/ 328613 h 608013"/>
              <a:gd name="connsiteX6" fmla="*/ 165100 w 174625"/>
              <a:gd name="connsiteY6" fmla="*/ 404813 h 608013"/>
              <a:gd name="connsiteX7" fmla="*/ 165100 w 174625"/>
              <a:gd name="connsiteY7" fmla="*/ 500063 h 608013"/>
              <a:gd name="connsiteX8" fmla="*/ 107950 w 174625"/>
              <a:gd name="connsiteY8" fmla="*/ 547688 h 608013"/>
              <a:gd name="connsiteX9" fmla="*/ 41275 w 174625"/>
              <a:gd name="connsiteY9" fmla="*/ 595313 h 608013"/>
              <a:gd name="connsiteX10" fmla="*/ 3175 w 174625"/>
              <a:gd name="connsiteY10" fmla="*/ 585788 h 608013"/>
              <a:gd name="connsiteX11" fmla="*/ 22225 w 174625"/>
              <a:gd name="connsiteY11" fmla="*/ 461963 h 608013"/>
              <a:gd name="connsiteX12" fmla="*/ 22225 w 174625"/>
              <a:gd name="connsiteY12" fmla="*/ 395288 h 608013"/>
              <a:gd name="connsiteX13" fmla="*/ 31750 w 174625"/>
              <a:gd name="connsiteY13" fmla="*/ 195263 h 608013"/>
              <a:gd name="connsiteX14" fmla="*/ 31750 w 174625"/>
              <a:gd name="connsiteY14" fmla="*/ 128588 h 608013"/>
              <a:gd name="connsiteX15" fmla="*/ 60325 w 174625"/>
              <a:gd name="connsiteY15" fmla="*/ 4763 h 60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625" h="608013">
                <a:moveTo>
                  <a:pt x="60325" y="4763"/>
                </a:moveTo>
                <a:cubicBezTo>
                  <a:pt x="69850" y="0"/>
                  <a:pt x="73025" y="65088"/>
                  <a:pt x="88900" y="100013"/>
                </a:cubicBezTo>
                <a:cubicBezTo>
                  <a:pt x="104775" y="134938"/>
                  <a:pt x="142875" y="182563"/>
                  <a:pt x="155575" y="214313"/>
                </a:cubicBezTo>
                <a:cubicBezTo>
                  <a:pt x="168275" y="246063"/>
                  <a:pt x="169862" y="274638"/>
                  <a:pt x="165100" y="290513"/>
                </a:cubicBezTo>
                <a:cubicBezTo>
                  <a:pt x="160338" y="306388"/>
                  <a:pt x="136525" y="303213"/>
                  <a:pt x="127000" y="309563"/>
                </a:cubicBezTo>
                <a:cubicBezTo>
                  <a:pt x="117475" y="315913"/>
                  <a:pt x="101600" y="312738"/>
                  <a:pt x="107950" y="328613"/>
                </a:cubicBezTo>
                <a:cubicBezTo>
                  <a:pt x="114300" y="344488"/>
                  <a:pt x="155575" y="376238"/>
                  <a:pt x="165100" y="404813"/>
                </a:cubicBezTo>
                <a:cubicBezTo>
                  <a:pt x="174625" y="433388"/>
                  <a:pt x="174625" y="476251"/>
                  <a:pt x="165100" y="500063"/>
                </a:cubicBezTo>
                <a:cubicBezTo>
                  <a:pt x="155575" y="523876"/>
                  <a:pt x="128588" y="531813"/>
                  <a:pt x="107950" y="547688"/>
                </a:cubicBezTo>
                <a:cubicBezTo>
                  <a:pt x="87313" y="563563"/>
                  <a:pt x="58737" y="588963"/>
                  <a:pt x="41275" y="595313"/>
                </a:cubicBezTo>
                <a:cubicBezTo>
                  <a:pt x="23813" y="601663"/>
                  <a:pt x="6350" y="608013"/>
                  <a:pt x="3175" y="585788"/>
                </a:cubicBezTo>
                <a:cubicBezTo>
                  <a:pt x="0" y="563563"/>
                  <a:pt x="19050" y="493713"/>
                  <a:pt x="22225" y="461963"/>
                </a:cubicBezTo>
                <a:cubicBezTo>
                  <a:pt x="25400" y="430213"/>
                  <a:pt x="20638" y="439738"/>
                  <a:pt x="22225" y="395288"/>
                </a:cubicBezTo>
                <a:cubicBezTo>
                  <a:pt x="23813" y="350838"/>
                  <a:pt x="30163" y="239713"/>
                  <a:pt x="31750" y="195263"/>
                </a:cubicBezTo>
                <a:cubicBezTo>
                  <a:pt x="33338" y="150813"/>
                  <a:pt x="30163" y="157163"/>
                  <a:pt x="31750" y="128588"/>
                </a:cubicBezTo>
                <a:cubicBezTo>
                  <a:pt x="33338" y="100013"/>
                  <a:pt x="50800" y="9526"/>
                  <a:pt x="60325" y="4763"/>
                </a:cubicBezTo>
                <a:close/>
              </a:path>
            </a:pathLst>
          </a:custGeom>
          <a:solidFill>
            <a:srgbClr val="07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igura a mano libera 33"/>
          <p:cNvSpPr/>
          <p:nvPr/>
        </p:nvSpPr>
        <p:spPr>
          <a:xfrm>
            <a:off x="2285984" y="4071944"/>
            <a:ext cx="460374" cy="579433"/>
          </a:xfrm>
          <a:custGeom>
            <a:avLst/>
            <a:gdLst>
              <a:gd name="connsiteX0" fmla="*/ 373062 w 531812"/>
              <a:gd name="connsiteY0" fmla="*/ 38100 h 536575"/>
              <a:gd name="connsiteX1" fmla="*/ 220662 w 531812"/>
              <a:gd name="connsiteY1" fmla="*/ 219075 h 536575"/>
              <a:gd name="connsiteX2" fmla="*/ 287337 w 531812"/>
              <a:gd name="connsiteY2" fmla="*/ 352425 h 536575"/>
              <a:gd name="connsiteX3" fmla="*/ 373062 w 531812"/>
              <a:gd name="connsiteY3" fmla="*/ 304800 h 536575"/>
              <a:gd name="connsiteX4" fmla="*/ 420687 w 531812"/>
              <a:gd name="connsiteY4" fmla="*/ 257175 h 536575"/>
              <a:gd name="connsiteX5" fmla="*/ 449262 w 531812"/>
              <a:gd name="connsiteY5" fmla="*/ 295275 h 536575"/>
              <a:gd name="connsiteX6" fmla="*/ 430212 w 531812"/>
              <a:gd name="connsiteY6" fmla="*/ 304800 h 536575"/>
              <a:gd name="connsiteX7" fmla="*/ 506412 w 531812"/>
              <a:gd name="connsiteY7" fmla="*/ 304800 h 536575"/>
              <a:gd name="connsiteX8" fmla="*/ 506412 w 531812"/>
              <a:gd name="connsiteY8" fmla="*/ 419100 h 536575"/>
              <a:gd name="connsiteX9" fmla="*/ 354012 w 531812"/>
              <a:gd name="connsiteY9" fmla="*/ 447675 h 536575"/>
              <a:gd name="connsiteX10" fmla="*/ 249237 w 531812"/>
              <a:gd name="connsiteY10" fmla="*/ 476250 h 536575"/>
              <a:gd name="connsiteX11" fmla="*/ 239712 w 531812"/>
              <a:gd name="connsiteY11" fmla="*/ 533400 h 536575"/>
              <a:gd name="connsiteX12" fmla="*/ 134937 w 531812"/>
              <a:gd name="connsiteY12" fmla="*/ 457200 h 536575"/>
              <a:gd name="connsiteX13" fmla="*/ 20637 w 531812"/>
              <a:gd name="connsiteY13" fmla="*/ 323850 h 536575"/>
              <a:gd name="connsiteX14" fmla="*/ 11112 w 531812"/>
              <a:gd name="connsiteY14" fmla="*/ 180975 h 536575"/>
              <a:gd name="connsiteX15" fmla="*/ 68262 w 531812"/>
              <a:gd name="connsiteY15" fmla="*/ 66675 h 536575"/>
              <a:gd name="connsiteX16" fmla="*/ 106362 w 531812"/>
              <a:gd name="connsiteY16" fmla="*/ 0 h 536575"/>
              <a:gd name="connsiteX17" fmla="*/ 106362 w 531812"/>
              <a:gd name="connsiteY17" fmla="*/ 0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812" h="536575">
                <a:moveTo>
                  <a:pt x="373062" y="38100"/>
                </a:moveTo>
                <a:cubicBezTo>
                  <a:pt x="304005" y="102394"/>
                  <a:pt x="234949" y="166688"/>
                  <a:pt x="220662" y="219075"/>
                </a:cubicBezTo>
                <a:cubicBezTo>
                  <a:pt x="206375" y="271462"/>
                  <a:pt x="261937" y="338138"/>
                  <a:pt x="287337" y="352425"/>
                </a:cubicBezTo>
                <a:cubicBezTo>
                  <a:pt x="312737" y="366712"/>
                  <a:pt x="350837" y="320675"/>
                  <a:pt x="373062" y="304800"/>
                </a:cubicBezTo>
                <a:cubicBezTo>
                  <a:pt x="395287" y="288925"/>
                  <a:pt x="407987" y="258762"/>
                  <a:pt x="420687" y="257175"/>
                </a:cubicBezTo>
                <a:cubicBezTo>
                  <a:pt x="433387" y="255588"/>
                  <a:pt x="447674" y="287337"/>
                  <a:pt x="449262" y="295275"/>
                </a:cubicBezTo>
                <a:cubicBezTo>
                  <a:pt x="450850" y="303213"/>
                  <a:pt x="420687" y="303213"/>
                  <a:pt x="430212" y="304800"/>
                </a:cubicBezTo>
                <a:cubicBezTo>
                  <a:pt x="439737" y="306388"/>
                  <a:pt x="493712" y="285750"/>
                  <a:pt x="506412" y="304800"/>
                </a:cubicBezTo>
                <a:cubicBezTo>
                  <a:pt x="519112" y="323850"/>
                  <a:pt x="531812" y="395288"/>
                  <a:pt x="506412" y="419100"/>
                </a:cubicBezTo>
                <a:cubicBezTo>
                  <a:pt x="481012" y="442913"/>
                  <a:pt x="396874" y="438150"/>
                  <a:pt x="354012" y="447675"/>
                </a:cubicBezTo>
                <a:cubicBezTo>
                  <a:pt x="311150" y="457200"/>
                  <a:pt x="268287" y="461963"/>
                  <a:pt x="249237" y="476250"/>
                </a:cubicBezTo>
                <a:cubicBezTo>
                  <a:pt x="230187" y="490538"/>
                  <a:pt x="258762" y="536575"/>
                  <a:pt x="239712" y="533400"/>
                </a:cubicBezTo>
                <a:cubicBezTo>
                  <a:pt x="220662" y="530225"/>
                  <a:pt x="171449" y="492125"/>
                  <a:pt x="134937" y="457200"/>
                </a:cubicBezTo>
                <a:cubicBezTo>
                  <a:pt x="98425" y="422275"/>
                  <a:pt x="41275" y="369888"/>
                  <a:pt x="20637" y="323850"/>
                </a:cubicBezTo>
                <a:cubicBezTo>
                  <a:pt x="0" y="277813"/>
                  <a:pt x="3175" y="223837"/>
                  <a:pt x="11112" y="180975"/>
                </a:cubicBezTo>
                <a:cubicBezTo>
                  <a:pt x="19049" y="138113"/>
                  <a:pt x="52387" y="96837"/>
                  <a:pt x="68262" y="66675"/>
                </a:cubicBezTo>
                <a:cubicBezTo>
                  <a:pt x="84137" y="36513"/>
                  <a:pt x="106362" y="0"/>
                  <a:pt x="106362" y="0"/>
                </a:cubicBezTo>
                <a:lnTo>
                  <a:pt x="106362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7101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Picture 2" descr="C:\Users\Utente\Desktop\Cat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9721" flipH="1">
            <a:off x="6908996" y="2932193"/>
            <a:ext cx="1402195" cy="620711"/>
          </a:xfrm>
          <a:prstGeom prst="rect">
            <a:avLst/>
          </a:prstGeom>
          <a:noFill/>
        </p:spPr>
      </p:pic>
      <p:sp>
        <p:nvSpPr>
          <p:cNvPr id="41" name="Figura a mano libera 40"/>
          <p:cNvSpPr/>
          <p:nvPr/>
        </p:nvSpPr>
        <p:spPr>
          <a:xfrm>
            <a:off x="7708711" y="3623481"/>
            <a:ext cx="336644" cy="410570"/>
          </a:xfrm>
          <a:custGeom>
            <a:avLst/>
            <a:gdLst>
              <a:gd name="connsiteX0" fmla="*/ 200167 w 336644"/>
              <a:gd name="connsiteY0" fmla="*/ 0 h 410570"/>
              <a:gd name="connsiteX1" fmla="*/ 193343 w 336644"/>
              <a:gd name="connsiteY1" fmla="*/ 109182 h 410570"/>
              <a:gd name="connsiteX2" fmla="*/ 97808 w 336644"/>
              <a:gd name="connsiteY2" fmla="*/ 170597 h 410570"/>
              <a:gd name="connsiteX3" fmla="*/ 9098 w 336644"/>
              <a:gd name="connsiteY3" fmla="*/ 211540 h 410570"/>
              <a:gd name="connsiteX4" fmla="*/ 43217 w 336644"/>
              <a:gd name="connsiteY4" fmla="*/ 272955 h 410570"/>
              <a:gd name="connsiteX5" fmla="*/ 56865 w 336644"/>
              <a:gd name="connsiteY5" fmla="*/ 313898 h 410570"/>
              <a:gd name="connsiteX6" fmla="*/ 77337 w 336644"/>
              <a:gd name="connsiteY6" fmla="*/ 313898 h 410570"/>
              <a:gd name="connsiteX7" fmla="*/ 97808 w 336644"/>
              <a:gd name="connsiteY7" fmla="*/ 375313 h 410570"/>
              <a:gd name="connsiteX8" fmla="*/ 131928 w 336644"/>
              <a:gd name="connsiteY8" fmla="*/ 388961 h 410570"/>
              <a:gd name="connsiteX9" fmla="*/ 172871 w 336644"/>
              <a:gd name="connsiteY9" fmla="*/ 409432 h 410570"/>
              <a:gd name="connsiteX10" fmla="*/ 254758 w 336644"/>
              <a:gd name="connsiteY10" fmla="*/ 395785 h 410570"/>
              <a:gd name="connsiteX11" fmla="*/ 336644 w 336644"/>
              <a:gd name="connsiteY11" fmla="*/ 320722 h 41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6644" h="410570">
                <a:moveTo>
                  <a:pt x="200167" y="0"/>
                </a:moveTo>
                <a:cubicBezTo>
                  <a:pt x="205285" y="40374"/>
                  <a:pt x="210403" y="80749"/>
                  <a:pt x="193343" y="109182"/>
                </a:cubicBezTo>
                <a:cubicBezTo>
                  <a:pt x="176283" y="137615"/>
                  <a:pt x="128515" y="153537"/>
                  <a:pt x="97808" y="170597"/>
                </a:cubicBezTo>
                <a:cubicBezTo>
                  <a:pt x="67101" y="187657"/>
                  <a:pt x="18196" y="194480"/>
                  <a:pt x="9098" y="211540"/>
                </a:cubicBezTo>
                <a:cubicBezTo>
                  <a:pt x="0" y="228600"/>
                  <a:pt x="35256" y="255895"/>
                  <a:pt x="43217" y="272955"/>
                </a:cubicBezTo>
                <a:cubicBezTo>
                  <a:pt x="51178" y="290015"/>
                  <a:pt x="51178" y="307074"/>
                  <a:pt x="56865" y="313898"/>
                </a:cubicBezTo>
                <a:cubicBezTo>
                  <a:pt x="62552" y="320722"/>
                  <a:pt x="70513" y="303662"/>
                  <a:pt x="77337" y="313898"/>
                </a:cubicBezTo>
                <a:cubicBezTo>
                  <a:pt x="84161" y="324134"/>
                  <a:pt x="88710" y="362803"/>
                  <a:pt x="97808" y="375313"/>
                </a:cubicBezTo>
                <a:cubicBezTo>
                  <a:pt x="106906" y="387823"/>
                  <a:pt x="119418" y="383275"/>
                  <a:pt x="131928" y="388961"/>
                </a:cubicBezTo>
                <a:cubicBezTo>
                  <a:pt x="144439" y="394648"/>
                  <a:pt x="152399" y="408295"/>
                  <a:pt x="172871" y="409432"/>
                </a:cubicBezTo>
                <a:cubicBezTo>
                  <a:pt x="193343" y="410569"/>
                  <a:pt x="227463" y="410570"/>
                  <a:pt x="254758" y="395785"/>
                </a:cubicBezTo>
                <a:cubicBezTo>
                  <a:pt x="282053" y="381000"/>
                  <a:pt x="309348" y="350861"/>
                  <a:pt x="336644" y="320722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igura a mano libera 41"/>
          <p:cNvSpPr/>
          <p:nvPr/>
        </p:nvSpPr>
        <p:spPr>
          <a:xfrm>
            <a:off x="6959222" y="3359624"/>
            <a:ext cx="1309048" cy="642582"/>
          </a:xfrm>
          <a:custGeom>
            <a:avLst/>
            <a:gdLst>
              <a:gd name="connsiteX0" fmla="*/ 922361 w 1309048"/>
              <a:gd name="connsiteY0" fmla="*/ 243385 h 642582"/>
              <a:gd name="connsiteX1" fmla="*/ 956480 w 1309048"/>
              <a:gd name="connsiteY1" fmla="*/ 304800 h 642582"/>
              <a:gd name="connsiteX2" fmla="*/ 1058839 w 1309048"/>
              <a:gd name="connsiteY2" fmla="*/ 502692 h 642582"/>
              <a:gd name="connsiteX3" fmla="*/ 1113430 w 1309048"/>
              <a:gd name="connsiteY3" fmla="*/ 611875 h 642582"/>
              <a:gd name="connsiteX4" fmla="*/ 1168021 w 1309048"/>
              <a:gd name="connsiteY4" fmla="*/ 632346 h 642582"/>
              <a:gd name="connsiteX5" fmla="*/ 1202140 w 1309048"/>
              <a:gd name="connsiteY5" fmla="*/ 550460 h 642582"/>
              <a:gd name="connsiteX6" fmla="*/ 1222612 w 1309048"/>
              <a:gd name="connsiteY6" fmla="*/ 509516 h 642582"/>
              <a:gd name="connsiteX7" fmla="*/ 1215788 w 1309048"/>
              <a:gd name="connsiteY7" fmla="*/ 413982 h 642582"/>
              <a:gd name="connsiteX8" fmla="*/ 1263555 w 1309048"/>
              <a:gd name="connsiteY8" fmla="*/ 400334 h 642582"/>
              <a:gd name="connsiteX9" fmla="*/ 1243083 w 1309048"/>
              <a:gd name="connsiteY9" fmla="*/ 332095 h 642582"/>
              <a:gd name="connsiteX10" fmla="*/ 1263555 w 1309048"/>
              <a:gd name="connsiteY10" fmla="*/ 243385 h 642582"/>
              <a:gd name="connsiteX11" fmla="*/ 1181669 w 1309048"/>
              <a:gd name="connsiteY11" fmla="*/ 257033 h 642582"/>
              <a:gd name="connsiteX12" fmla="*/ 1290851 w 1309048"/>
              <a:gd name="connsiteY12" fmla="*/ 147851 h 642582"/>
              <a:gd name="connsiteX13" fmla="*/ 1290851 w 1309048"/>
              <a:gd name="connsiteY13" fmla="*/ 106907 h 642582"/>
              <a:gd name="connsiteX14" fmla="*/ 1277203 w 1309048"/>
              <a:gd name="connsiteY14" fmla="*/ 72788 h 642582"/>
              <a:gd name="connsiteX15" fmla="*/ 1256731 w 1309048"/>
              <a:gd name="connsiteY15" fmla="*/ 65964 h 642582"/>
              <a:gd name="connsiteX16" fmla="*/ 1222612 w 1309048"/>
              <a:gd name="connsiteY16" fmla="*/ 120555 h 642582"/>
              <a:gd name="connsiteX17" fmla="*/ 1133901 w 1309048"/>
              <a:gd name="connsiteY17" fmla="*/ 168322 h 642582"/>
              <a:gd name="connsiteX18" fmla="*/ 1004248 w 1309048"/>
              <a:gd name="connsiteY18" fmla="*/ 202442 h 642582"/>
              <a:gd name="connsiteX19" fmla="*/ 826827 w 1309048"/>
              <a:gd name="connsiteY19" fmla="*/ 209266 h 642582"/>
              <a:gd name="connsiteX20" fmla="*/ 669878 w 1309048"/>
              <a:gd name="connsiteY20" fmla="*/ 188794 h 642582"/>
              <a:gd name="connsiteX21" fmla="*/ 499280 w 1309048"/>
              <a:gd name="connsiteY21" fmla="*/ 161498 h 642582"/>
              <a:gd name="connsiteX22" fmla="*/ 342331 w 1309048"/>
              <a:gd name="connsiteY22" fmla="*/ 120555 h 642582"/>
              <a:gd name="connsiteX23" fmla="*/ 192206 w 1309048"/>
              <a:gd name="connsiteY23" fmla="*/ 65964 h 642582"/>
              <a:gd name="connsiteX24" fmla="*/ 69376 w 1309048"/>
              <a:gd name="connsiteY24" fmla="*/ 4549 h 642582"/>
              <a:gd name="connsiteX25" fmla="*/ 89848 w 1309048"/>
              <a:gd name="connsiteY25" fmla="*/ 38669 h 642582"/>
              <a:gd name="connsiteX26" fmla="*/ 83024 w 1309048"/>
              <a:gd name="connsiteY26" fmla="*/ 86436 h 642582"/>
              <a:gd name="connsiteX27" fmla="*/ 103495 w 1309048"/>
              <a:gd name="connsiteY27" fmla="*/ 106907 h 642582"/>
              <a:gd name="connsiteX28" fmla="*/ 14785 w 1309048"/>
              <a:gd name="connsiteY28" fmla="*/ 188794 h 642582"/>
              <a:gd name="connsiteX29" fmla="*/ 14785 w 1309048"/>
              <a:gd name="connsiteY29" fmla="*/ 209266 h 642582"/>
              <a:gd name="connsiteX30" fmla="*/ 55728 w 1309048"/>
              <a:gd name="connsiteY30" fmla="*/ 277504 h 642582"/>
              <a:gd name="connsiteX31" fmla="*/ 62552 w 1309048"/>
              <a:gd name="connsiteY31" fmla="*/ 291152 h 642582"/>
              <a:gd name="connsiteX32" fmla="*/ 42080 w 1309048"/>
              <a:gd name="connsiteY32" fmla="*/ 352567 h 642582"/>
              <a:gd name="connsiteX33" fmla="*/ 48904 w 1309048"/>
              <a:gd name="connsiteY33" fmla="*/ 393510 h 642582"/>
              <a:gd name="connsiteX34" fmla="*/ 83024 w 1309048"/>
              <a:gd name="connsiteY34" fmla="*/ 373039 h 642582"/>
              <a:gd name="connsiteX35" fmla="*/ 130791 w 1309048"/>
              <a:gd name="connsiteY35" fmla="*/ 297976 h 642582"/>
              <a:gd name="connsiteX36" fmla="*/ 192206 w 1309048"/>
              <a:gd name="connsiteY36" fmla="*/ 297976 h 642582"/>
              <a:gd name="connsiteX37" fmla="*/ 226325 w 1309048"/>
              <a:gd name="connsiteY37" fmla="*/ 277504 h 642582"/>
              <a:gd name="connsiteX38" fmla="*/ 205854 w 1309048"/>
              <a:gd name="connsiteY38" fmla="*/ 229737 h 642582"/>
              <a:gd name="connsiteX39" fmla="*/ 280916 w 1309048"/>
              <a:gd name="connsiteY39" fmla="*/ 202442 h 642582"/>
              <a:gd name="connsiteX40" fmla="*/ 376451 w 1309048"/>
              <a:gd name="connsiteY40" fmla="*/ 181970 h 642582"/>
              <a:gd name="connsiteX41" fmla="*/ 410570 w 1309048"/>
              <a:gd name="connsiteY41" fmla="*/ 168322 h 642582"/>
              <a:gd name="connsiteX42" fmla="*/ 499280 w 1309048"/>
              <a:gd name="connsiteY42" fmla="*/ 181970 h 642582"/>
              <a:gd name="connsiteX43" fmla="*/ 628934 w 1309048"/>
              <a:gd name="connsiteY43" fmla="*/ 188794 h 642582"/>
              <a:gd name="connsiteX44" fmla="*/ 765412 w 1309048"/>
              <a:gd name="connsiteY44" fmla="*/ 216089 h 642582"/>
              <a:gd name="connsiteX45" fmla="*/ 847298 w 1309048"/>
              <a:gd name="connsiteY45" fmla="*/ 243385 h 642582"/>
              <a:gd name="connsiteX46" fmla="*/ 922361 w 1309048"/>
              <a:gd name="connsiteY46" fmla="*/ 243385 h 64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09048" h="642582">
                <a:moveTo>
                  <a:pt x="922361" y="243385"/>
                </a:moveTo>
                <a:cubicBezTo>
                  <a:pt x="940558" y="253621"/>
                  <a:pt x="933734" y="261582"/>
                  <a:pt x="956480" y="304800"/>
                </a:cubicBezTo>
                <a:cubicBezTo>
                  <a:pt x="979226" y="348018"/>
                  <a:pt x="1032681" y="451513"/>
                  <a:pt x="1058839" y="502692"/>
                </a:cubicBezTo>
                <a:cubicBezTo>
                  <a:pt x="1084997" y="553871"/>
                  <a:pt x="1095233" y="590266"/>
                  <a:pt x="1113430" y="611875"/>
                </a:cubicBezTo>
                <a:cubicBezTo>
                  <a:pt x="1131627" y="633484"/>
                  <a:pt x="1153236" y="642582"/>
                  <a:pt x="1168021" y="632346"/>
                </a:cubicBezTo>
                <a:cubicBezTo>
                  <a:pt x="1182806" y="622110"/>
                  <a:pt x="1193042" y="570932"/>
                  <a:pt x="1202140" y="550460"/>
                </a:cubicBezTo>
                <a:cubicBezTo>
                  <a:pt x="1211238" y="529988"/>
                  <a:pt x="1220337" y="532262"/>
                  <a:pt x="1222612" y="509516"/>
                </a:cubicBezTo>
                <a:cubicBezTo>
                  <a:pt x="1224887" y="486770"/>
                  <a:pt x="1208964" y="432179"/>
                  <a:pt x="1215788" y="413982"/>
                </a:cubicBezTo>
                <a:cubicBezTo>
                  <a:pt x="1222612" y="395785"/>
                  <a:pt x="1259006" y="413982"/>
                  <a:pt x="1263555" y="400334"/>
                </a:cubicBezTo>
                <a:cubicBezTo>
                  <a:pt x="1268104" y="386686"/>
                  <a:pt x="1243083" y="358253"/>
                  <a:pt x="1243083" y="332095"/>
                </a:cubicBezTo>
                <a:cubicBezTo>
                  <a:pt x="1243083" y="305937"/>
                  <a:pt x="1273791" y="255895"/>
                  <a:pt x="1263555" y="243385"/>
                </a:cubicBezTo>
                <a:cubicBezTo>
                  <a:pt x="1253319" y="230875"/>
                  <a:pt x="1177120" y="272955"/>
                  <a:pt x="1181669" y="257033"/>
                </a:cubicBezTo>
                <a:cubicBezTo>
                  <a:pt x="1186218" y="241111"/>
                  <a:pt x="1272654" y="172872"/>
                  <a:pt x="1290851" y="147851"/>
                </a:cubicBezTo>
                <a:cubicBezTo>
                  <a:pt x="1309048" y="122830"/>
                  <a:pt x="1293126" y="119418"/>
                  <a:pt x="1290851" y="106907"/>
                </a:cubicBezTo>
                <a:cubicBezTo>
                  <a:pt x="1288576" y="94397"/>
                  <a:pt x="1282890" y="79612"/>
                  <a:pt x="1277203" y="72788"/>
                </a:cubicBezTo>
                <a:cubicBezTo>
                  <a:pt x="1271516" y="65964"/>
                  <a:pt x="1265830" y="58003"/>
                  <a:pt x="1256731" y="65964"/>
                </a:cubicBezTo>
                <a:cubicBezTo>
                  <a:pt x="1247633" y="73925"/>
                  <a:pt x="1243084" y="103495"/>
                  <a:pt x="1222612" y="120555"/>
                </a:cubicBezTo>
                <a:cubicBezTo>
                  <a:pt x="1202140" y="137615"/>
                  <a:pt x="1170295" y="154674"/>
                  <a:pt x="1133901" y="168322"/>
                </a:cubicBezTo>
                <a:cubicBezTo>
                  <a:pt x="1097507" y="181970"/>
                  <a:pt x="1055427" y="195618"/>
                  <a:pt x="1004248" y="202442"/>
                </a:cubicBezTo>
                <a:cubicBezTo>
                  <a:pt x="953069" y="209266"/>
                  <a:pt x="882555" y="211541"/>
                  <a:pt x="826827" y="209266"/>
                </a:cubicBezTo>
                <a:cubicBezTo>
                  <a:pt x="771099" y="206991"/>
                  <a:pt x="724469" y="196755"/>
                  <a:pt x="669878" y="188794"/>
                </a:cubicBezTo>
                <a:cubicBezTo>
                  <a:pt x="615287" y="180833"/>
                  <a:pt x="553871" y="172871"/>
                  <a:pt x="499280" y="161498"/>
                </a:cubicBezTo>
                <a:cubicBezTo>
                  <a:pt x="444689" y="150125"/>
                  <a:pt x="393510" y="136477"/>
                  <a:pt x="342331" y="120555"/>
                </a:cubicBezTo>
                <a:cubicBezTo>
                  <a:pt x="291152" y="104633"/>
                  <a:pt x="237698" y="85298"/>
                  <a:pt x="192206" y="65964"/>
                </a:cubicBezTo>
                <a:cubicBezTo>
                  <a:pt x="146714" y="46630"/>
                  <a:pt x="86436" y="9098"/>
                  <a:pt x="69376" y="4549"/>
                </a:cubicBezTo>
                <a:cubicBezTo>
                  <a:pt x="52316" y="0"/>
                  <a:pt x="87573" y="25021"/>
                  <a:pt x="89848" y="38669"/>
                </a:cubicBezTo>
                <a:cubicBezTo>
                  <a:pt x="92123" y="52317"/>
                  <a:pt x="80750" y="75063"/>
                  <a:pt x="83024" y="86436"/>
                </a:cubicBezTo>
                <a:cubicBezTo>
                  <a:pt x="85299" y="97809"/>
                  <a:pt x="114868" y="89847"/>
                  <a:pt x="103495" y="106907"/>
                </a:cubicBezTo>
                <a:cubicBezTo>
                  <a:pt x="92122" y="123967"/>
                  <a:pt x="29570" y="171734"/>
                  <a:pt x="14785" y="188794"/>
                </a:cubicBezTo>
                <a:cubicBezTo>
                  <a:pt x="0" y="205854"/>
                  <a:pt x="7961" y="194481"/>
                  <a:pt x="14785" y="209266"/>
                </a:cubicBezTo>
                <a:cubicBezTo>
                  <a:pt x="21609" y="224051"/>
                  <a:pt x="47767" y="263856"/>
                  <a:pt x="55728" y="277504"/>
                </a:cubicBezTo>
                <a:cubicBezTo>
                  <a:pt x="63689" y="291152"/>
                  <a:pt x="64827" y="278642"/>
                  <a:pt x="62552" y="291152"/>
                </a:cubicBezTo>
                <a:cubicBezTo>
                  <a:pt x="60277" y="303663"/>
                  <a:pt x="44355" y="335507"/>
                  <a:pt x="42080" y="352567"/>
                </a:cubicBezTo>
                <a:cubicBezTo>
                  <a:pt x="39805" y="369627"/>
                  <a:pt x="42080" y="390098"/>
                  <a:pt x="48904" y="393510"/>
                </a:cubicBezTo>
                <a:cubicBezTo>
                  <a:pt x="55728" y="396922"/>
                  <a:pt x="69376" y="388961"/>
                  <a:pt x="83024" y="373039"/>
                </a:cubicBezTo>
                <a:cubicBezTo>
                  <a:pt x="96672" y="357117"/>
                  <a:pt x="112594" y="310486"/>
                  <a:pt x="130791" y="297976"/>
                </a:cubicBezTo>
                <a:cubicBezTo>
                  <a:pt x="148988" y="285466"/>
                  <a:pt x="176284" y="301388"/>
                  <a:pt x="192206" y="297976"/>
                </a:cubicBezTo>
                <a:cubicBezTo>
                  <a:pt x="208128" y="294564"/>
                  <a:pt x="224050" y="288877"/>
                  <a:pt x="226325" y="277504"/>
                </a:cubicBezTo>
                <a:cubicBezTo>
                  <a:pt x="228600" y="266131"/>
                  <a:pt x="196756" y="242247"/>
                  <a:pt x="205854" y="229737"/>
                </a:cubicBezTo>
                <a:cubicBezTo>
                  <a:pt x="214952" y="217227"/>
                  <a:pt x="252483" y="210403"/>
                  <a:pt x="280916" y="202442"/>
                </a:cubicBezTo>
                <a:cubicBezTo>
                  <a:pt x="309349" y="194481"/>
                  <a:pt x="354842" y="187657"/>
                  <a:pt x="376451" y="181970"/>
                </a:cubicBezTo>
                <a:cubicBezTo>
                  <a:pt x="398060" y="176283"/>
                  <a:pt x="390099" y="168322"/>
                  <a:pt x="410570" y="168322"/>
                </a:cubicBezTo>
                <a:cubicBezTo>
                  <a:pt x="431041" y="168322"/>
                  <a:pt x="462886" y="178558"/>
                  <a:pt x="499280" y="181970"/>
                </a:cubicBezTo>
                <a:cubicBezTo>
                  <a:pt x="535674" y="185382"/>
                  <a:pt x="584579" y="183108"/>
                  <a:pt x="628934" y="188794"/>
                </a:cubicBezTo>
                <a:cubicBezTo>
                  <a:pt x="673289" y="194480"/>
                  <a:pt x="729018" y="206991"/>
                  <a:pt x="765412" y="216089"/>
                </a:cubicBezTo>
                <a:cubicBezTo>
                  <a:pt x="801806" y="225187"/>
                  <a:pt x="818865" y="237698"/>
                  <a:pt x="847298" y="243385"/>
                </a:cubicBezTo>
                <a:cubicBezTo>
                  <a:pt x="875731" y="249072"/>
                  <a:pt x="904164" y="233149"/>
                  <a:pt x="922361" y="24338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 42"/>
          <p:cNvSpPr/>
          <p:nvPr/>
        </p:nvSpPr>
        <p:spPr>
          <a:xfrm>
            <a:off x="2588363" y="4384243"/>
            <a:ext cx="157277" cy="162154"/>
          </a:xfrm>
          <a:custGeom>
            <a:avLst/>
            <a:gdLst>
              <a:gd name="connsiteX0" fmla="*/ 74371 w 157277"/>
              <a:gd name="connsiteY0" fmla="*/ 4877 h 162154"/>
              <a:gd name="connsiteX1" fmla="*/ 15849 w 157277"/>
              <a:gd name="connsiteY1" fmla="*/ 56083 h 162154"/>
              <a:gd name="connsiteX2" fmla="*/ 1219 w 157277"/>
              <a:gd name="connsiteY2" fmla="*/ 85344 h 162154"/>
              <a:gd name="connsiteX3" fmla="*/ 8534 w 157277"/>
              <a:gd name="connsiteY3" fmla="*/ 143866 h 162154"/>
              <a:gd name="connsiteX4" fmla="*/ 37795 w 157277"/>
              <a:gd name="connsiteY4" fmla="*/ 158496 h 162154"/>
              <a:gd name="connsiteX5" fmla="*/ 125577 w 157277"/>
              <a:gd name="connsiteY5" fmla="*/ 121920 h 162154"/>
              <a:gd name="connsiteX6" fmla="*/ 154838 w 157277"/>
              <a:gd name="connsiteY6" fmla="*/ 70714 h 162154"/>
              <a:gd name="connsiteX7" fmla="*/ 140208 w 157277"/>
              <a:gd name="connsiteY7" fmla="*/ 26823 h 162154"/>
              <a:gd name="connsiteX8" fmla="*/ 74371 w 157277"/>
              <a:gd name="connsiteY8" fmla="*/ 4877 h 16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77" h="162154">
                <a:moveTo>
                  <a:pt x="74371" y="4877"/>
                </a:moveTo>
                <a:cubicBezTo>
                  <a:pt x="53645" y="9754"/>
                  <a:pt x="28041" y="42672"/>
                  <a:pt x="15849" y="56083"/>
                </a:cubicBezTo>
                <a:cubicBezTo>
                  <a:pt x="3657" y="69494"/>
                  <a:pt x="2438" y="70714"/>
                  <a:pt x="1219" y="85344"/>
                </a:cubicBezTo>
                <a:cubicBezTo>
                  <a:pt x="0" y="99974"/>
                  <a:pt x="2438" y="131674"/>
                  <a:pt x="8534" y="143866"/>
                </a:cubicBezTo>
                <a:cubicBezTo>
                  <a:pt x="14630" y="156058"/>
                  <a:pt x="18288" y="162154"/>
                  <a:pt x="37795" y="158496"/>
                </a:cubicBezTo>
                <a:cubicBezTo>
                  <a:pt x="57302" y="154838"/>
                  <a:pt x="106070" y="136550"/>
                  <a:pt x="125577" y="121920"/>
                </a:cubicBezTo>
                <a:cubicBezTo>
                  <a:pt x="145084" y="107290"/>
                  <a:pt x="152400" y="86564"/>
                  <a:pt x="154838" y="70714"/>
                </a:cubicBezTo>
                <a:cubicBezTo>
                  <a:pt x="157277" y="54865"/>
                  <a:pt x="153619" y="31700"/>
                  <a:pt x="140208" y="26823"/>
                </a:cubicBezTo>
                <a:cubicBezTo>
                  <a:pt x="126797" y="21946"/>
                  <a:pt x="95097" y="0"/>
                  <a:pt x="74371" y="48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igura a mano libera 46"/>
          <p:cNvSpPr/>
          <p:nvPr/>
        </p:nvSpPr>
        <p:spPr>
          <a:xfrm>
            <a:off x="191069" y="3446062"/>
            <a:ext cx="932596" cy="279779"/>
          </a:xfrm>
          <a:custGeom>
            <a:avLst/>
            <a:gdLst>
              <a:gd name="connsiteX0" fmla="*/ 0 w 932596"/>
              <a:gd name="connsiteY0" fmla="*/ 279779 h 279779"/>
              <a:gd name="connsiteX1" fmla="*/ 163773 w 932596"/>
              <a:gd name="connsiteY1" fmla="*/ 129653 h 279779"/>
              <a:gd name="connsiteX2" fmla="*/ 272955 w 932596"/>
              <a:gd name="connsiteY2" fmla="*/ 61415 h 279779"/>
              <a:gd name="connsiteX3" fmla="*/ 423080 w 932596"/>
              <a:gd name="connsiteY3" fmla="*/ 61415 h 279779"/>
              <a:gd name="connsiteX4" fmla="*/ 532262 w 932596"/>
              <a:gd name="connsiteY4" fmla="*/ 6824 h 279779"/>
              <a:gd name="connsiteX5" fmla="*/ 614149 w 932596"/>
              <a:gd name="connsiteY5" fmla="*/ 102358 h 279779"/>
              <a:gd name="connsiteX6" fmla="*/ 614149 w 932596"/>
              <a:gd name="connsiteY6" fmla="*/ 102358 h 279779"/>
              <a:gd name="connsiteX7" fmla="*/ 709683 w 932596"/>
              <a:gd name="connsiteY7" fmla="*/ 61415 h 279779"/>
              <a:gd name="connsiteX8" fmla="*/ 805218 w 932596"/>
              <a:gd name="connsiteY8" fmla="*/ 61415 h 279779"/>
              <a:gd name="connsiteX9" fmla="*/ 900752 w 932596"/>
              <a:gd name="connsiteY9" fmla="*/ 102358 h 279779"/>
              <a:gd name="connsiteX10" fmla="*/ 928047 w 932596"/>
              <a:gd name="connsiteY10" fmla="*/ 184244 h 279779"/>
              <a:gd name="connsiteX11" fmla="*/ 873456 w 932596"/>
              <a:gd name="connsiteY11" fmla="*/ 238836 h 279779"/>
              <a:gd name="connsiteX12" fmla="*/ 736979 w 932596"/>
              <a:gd name="connsiteY12" fmla="*/ 225188 h 279779"/>
              <a:gd name="connsiteX13" fmla="*/ 477671 w 932596"/>
              <a:gd name="connsiteY13" fmla="*/ 211540 h 27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2596" h="279779">
                <a:moveTo>
                  <a:pt x="0" y="279779"/>
                </a:moveTo>
                <a:cubicBezTo>
                  <a:pt x="59140" y="222913"/>
                  <a:pt x="118281" y="166047"/>
                  <a:pt x="163773" y="129653"/>
                </a:cubicBezTo>
                <a:cubicBezTo>
                  <a:pt x="209265" y="93259"/>
                  <a:pt x="229737" y="72788"/>
                  <a:pt x="272955" y="61415"/>
                </a:cubicBezTo>
                <a:cubicBezTo>
                  <a:pt x="316173" y="50042"/>
                  <a:pt x="379862" y="70514"/>
                  <a:pt x="423080" y="61415"/>
                </a:cubicBezTo>
                <a:cubicBezTo>
                  <a:pt x="466298" y="52316"/>
                  <a:pt x="500417" y="0"/>
                  <a:pt x="532262" y="6824"/>
                </a:cubicBezTo>
                <a:cubicBezTo>
                  <a:pt x="564107" y="13648"/>
                  <a:pt x="614149" y="102358"/>
                  <a:pt x="614149" y="102358"/>
                </a:cubicBezTo>
                <a:lnTo>
                  <a:pt x="614149" y="102358"/>
                </a:lnTo>
                <a:cubicBezTo>
                  <a:pt x="630071" y="95534"/>
                  <a:pt x="677838" y="68239"/>
                  <a:pt x="709683" y="61415"/>
                </a:cubicBezTo>
                <a:cubicBezTo>
                  <a:pt x="741528" y="54591"/>
                  <a:pt x="773373" y="54591"/>
                  <a:pt x="805218" y="61415"/>
                </a:cubicBezTo>
                <a:cubicBezTo>
                  <a:pt x="837063" y="68239"/>
                  <a:pt x="880281" y="81887"/>
                  <a:pt x="900752" y="102358"/>
                </a:cubicBezTo>
                <a:cubicBezTo>
                  <a:pt x="921223" y="122829"/>
                  <a:pt x="932596" y="161498"/>
                  <a:pt x="928047" y="184244"/>
                </a:cubicBezTo>
                <a:cubicBezTo>
                  <a:pt x="923498" y="206990"/>
                  <a:pt x="905300" y="232012"/>
                  <a:pt x="873456" y="238836"/>
                </a:cubicBezTo>
                <a:cubicBezTo>
                  <a:pt x="841612" y="245660"/>
                  <a:pt x="802943" y="229737"/>
                  <a:pt x="736979" y="225188"/>
                </a:cubicBezTo>
                <a:cubicBezTo>
                  <a:pt x="671015" y="220639"/>
                  <a:pt x="574343" y="216089"/>
                  <a:pt x="477671" y="2115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igura a mano libera 48"/>
          <p:cNvSpPr/>
          <p:nvPr/>
        </p:nvSpPr>
        <p:spPr>
          <a:xfrm>
            <a:off x="285720" y="3643314"/>
            <a:ext cx="357190" cy="142876"/>
          </a:xfrm>
          <a:custGeom>
            <a:avLst/>
            <a:gdLst>
              <a:gd name="connsiteX0" fmla="*/ 0 w 459474"/>
              <a:gd name="connsiteY0" fmla="*/ 209266 h 277504"/>
              <a:gd name="connsiteX1" fmla="*/ 109182 w 459474"/>
              <a:gd name="connsiteY1" fmla="*/ 31845 h 277504"/>
              <a:gd name="connsiteX2" fmla="*/ 313898 w 459474"/>
              <a:gd name="connsiteY2" fmla="*/ 18197 h 277504"/>
              <a:gd name="connsiteX3" fmla="*/ 436728 w 459474"/>
              <a:gd name="connsiteY3" fmla="*/ 72788 h 277504"/>
              <a:gd name="connsiteX4" fmla="*/ 436728 w 459474"/>
              <a:gd name="connsiteY4" fmla="*/ 154675 h 277504"/>
              <a:gd name="connsiteX5" fmla="*/ 300250 w 459474"/>
              <a:gd name="connsiteY5" fmla="*/ 236561 h 277504"/>
              <a:gd name="connsiteX6" fmla="*/ 136477 w 459474"/>
              <a:gd name="connsiteY6" fmla="*/ 263857 h 277504"/>
              <a:gd name="connsiteX7" fmla="*/ 13648 w 459474"/>
              <a:gd name="connsiteY7" fmla="*/ 277504 h 277504"/>
              <a:gd name="connsiteX8" fmla="*/ 13648 w 459474"/>
              <a:gd name="connsiteY8" fmla="*/ 277504 h 2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74" h="277504">
                <a:moveTo>
                  <a:pt x="0" y="209266"/>
                </a:moveTo>
                <a:cubicBezTo>
                  <a:pt x="28433" y="136478"/>
                  <a:pt x="56866" y="63690"/>
                  <a:pt x="109182" y="31845"/>
                </a:cubicBezTo>
                <a:cubicBezTo>
                  <a:pt x="161498" y="0"/>
                  <a:pt x="259307" y="11373"/>
                  <a:pt x="313898" y="18197"/>
                </a:cubicBezTo>
                <a:cubicBezTo>
                  <a:pt x="368489" y="25021"/>
                  <a:pt x="416256" y="50042"/>
                  <a:pt x="436728" y="72788"/>
                </a:cubicBezTo>
                <a:cubicBezTo>
                  <a:pt x="457200" y="95534"/>
                  <a:pt x="459474" y="127379"/>
                  <a:pt x="436728" y="154675"/>
                </a:cubicBezTo>
                <a:cubicBezTo>
                  <a:pt x="413982" y="181971"/>
                  <a:pt x="350292" y="218364"/>
                  <a:pt x="300250" y="236561"/>
                </a:cubicBezTo>
                <a:cubicBezTo>
                  <a:pt x="250208" y="254758"/>
                  <a:pt x="184244" y="257033"/>
                  <a:pt x="136477" y="263857"/>
                </a:cubicBezTo>
                <a:cubicBezTo>
                  <a:pt x="88710" y="270681"/>
                  <a:pt x="13648" y="277504"/>
                  <a:pt x="13648" y="277504"/>
                </a:cubicBezTo>
                <a:lnTo>
                  <a:pt x="13648" y="277504"/>
                </a:lnTo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08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 POSSIBILI STRUMENTI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Documentare le evidenze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 risultati degli studenti; valutazioni periodiche e finali, prove standardizzate, prove comuni per classi parallele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Le esperienze innovative e di ricerca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Un possibile strumento: report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autovalutativo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/ portfolio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Chi fa / Che cosa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6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it-IT" sz="3600" b="1" spc="-50" dirty="0" smtClean="0">
                <a:solidFill>
                  <a:schemeClr val="bg1"/>
                </a:solidFill>
              </a:rPr>
              <a:t> ALCUNE ATTENZIONI GENERALI</a:t>
            </a:r>
            <a:endParaRPr lang="it-IT" sz="3600" b="1" spc="-50" dirty="0">
              <a:solidFill>
                <a:schemeClr val="bg1"/>
              </a:solidFill>
            </a:endParaRPr>
          </a:p>
        </p:txBody>
      </p:sp>
      <p:pic>
        <p:nvPicPr>
          <p:cNvPr id="22" name="Picture 8" descr="http://1.bp.blogspot.com/-EOTAAbTAc-M/UTJ0DS84JfI/AAAAAAAAAO0/gZegt_a5WrA/s1600/commissio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635896" cy="408053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79512" y="980728"/>
            <a:ext cx="56166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Prendersi il tempo necessario </a:t>
            </a:r>
            <a:r>
              <a:rPr lang="it-IT" sz="2400" dirty="0" smtClean="0"/>
              <a:t>(il primo anno e il triennio)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Definire criteri </a:t>
            </a:r>
            <a:r>
              <a:rPr lang="it-IT" sz="2400" dirty="0" smtClean="0"/>
              <a:t>che siano rilevabili e sostenibili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Salvaguardare il lavoro </a:t>
            </a:r>
            <a:r>
              <a:rPr lang="it-IT" sz="2400" dirty="0" smtClean="0"/>
              <a:t>già in atto nella scuola 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Riconoscere i docenti </a:t>
            </a:r>
            <a:r>
              <a:rPr lang="it-IT" sz="2400" dirty="0" smtClean="0"/>
              <a:t>che lavorano e si impegnano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 </a:t>
            </a:r>
            <a:r>
              <a:rPr lang="it-IT" sz="2400" b="1" dirty="0" smtClean="0"/>
              <a:t>Condividere e dare evidenza </a:t>
            </a:r>
            <a:r>
              <a:rPr lang="it-IT" sz="2400" dirty="0" smtClean="0"/>
              <a:t>pubblica alle decisioni del CdiV</a:t>
            </a:r>
          </a:p>
          <a:p>
            <a:endParaRPr lang="it-IT" sz="2400" dirty="0" smtClean="0"/>
          </a:p>
          <a:p>
            <a:pPr>
              <a:buFontTx/>
              <a:buChar char="-"/>
            </a:pPr>
            <a:endParaRPr lang="it-IT" sz="2400" dirty="0" smtClean="0"/>
          </a:p>
          <a:p>
            <a:pPr>
              <a:buFontTx/>
              <a:buChar char="-"/>
            </a:pPr>
            <a:endParaRPr lang="it-IT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it-IT" sz="2800" smtClean="0"/>
          </a:p>
          <a:p>
            <a:endParaRPr lang="it-IT" sz="2800" smtClean="0"/>
          </a:p>
          <a:p>
            <a:endParaRPr lang="it-IT" sz="2800" smtClean="0"/>
          </a:p>
          <a:p>
            <a:endParaRPr lang="it-IT" sz="280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7544" y="260649"/>
            <a:ext cx="8280920" cy="604867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it-IT" sz="3200" b="1" i="1" dirty="0" smtClean="0">
                <a:solidFill>
                  <a:schemeClr val="bg1"/>
                </a:solidFill>
                <a:latin typeface="+mj-lt"/>
              </a:rPr>
              <a:t>“Proponi </a:t>
            </a:r>
            <a:r>
              <a:rPr lang="it-IT" sz="3200" b="1" i="1" dirty="0">
                <a:solidFill>
                  <a:schemeClr val="bg1"/>
                </a:solidFill>
                <a:latin typeface="+mj-lt"/>
              </a:rPr>
              <a:t>uno scopo,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it-IT" sz="3200" b="1" i="1" dirty="0">
                <a:solidFill>
                  <a:schemeClr val="bg1"/>
                </a:solidFill>
                <a:latin typeface="+mj-lt"/>
              </a:rPr>
              <a:t>ma che sia grande</a:t>
            </a:r>
            <a:r>
              <a:rPr lang="it-IT" sz="3200" b="1" i="1" dirty="0" smtClean="0">
                <a:solidFill>
                  <a:schemeClr val="bg1"/>
                </a:solidFill>
                <a:latin typeface="+mj-lt"/>
              </a:rPr>
              <a:t>”</a:t>
            </a:r>
          </a:p>
          <a:p>
            <a:pPr algn="ctr"/>
            <a:endParaRPr lang="it-IT" sz="2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don Lorenzo Milani</a:t>
            </a:r>
          </a:p>
          <a:p>
            <a:pPr algn="ctr"/>
            <a:endParaRPr lang="it-IT" sz="2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+mj-lt"/>
            </a:endParaRPr>
          </a:p>
          <a:p>
            <a:pPr lvl="0" indent="-342900" algn="ctr">
              <a:spcBef>
                <a:spcPct val="20000"/>
              </a:spcBef>
              <a:defRPr/>
            </a:pPr>
            <a:r>
              <a:rPr lang="it-IT" sz="3200" b="1" i="1" dirty="0" smtClean="0">
                <a:solidFill>
                  <a:schemeClr val="bg1"/>
                </a:solidFill>
                <a:latin typeface="+mj-lt"/>
              </a:rPr>
              <a:t>"E' paradossale ma estremamente vero che </a:t>
            </a:r>
          </a:p>
          <a:p>
            <a:pPr lvl="0" indent="-342900" algn="ctr">
              <a:spcBef>
                <a:spcPct val="20000"/>
              </a:spcBef>
              <a:defRPr/>
            </a:pPr>
            <a:r>
              <a:rPr lang="it-IT" sz="3200" b="1" i="1" dirty="0" smtClean="0">
                <a:solidFill>
                  <a:schemeClr val="bg1"/>
                </a:solidFill>
                <a:latin typeface="+mj-lt"/>
              </a:rPr>
              <a:t>il modo migliore per raggiungere un obiettivo sia non puntare direttamente ad esso </a:t>
            </a:r>
          </a:p>
          <a:p>
            <a:pPr lvl="0" indent="-342900" algn="ctr">
              <a:spcBef>
                <a:spcPct val="20000"/>
              </a:spcBef>
              <a:defRPr/>
            </a:pPr>
            <a:r>
              <a:rPr lang="it-IT" sz="3200" b="1" i="1" dirty="0" smtClean="0">
                <a:solidFill>
                  <a:schemeClr val="bg1"/>
                </a:solidFill>
                <a:latin typeface="+mj-lt"/>
              </a:rPr>
              <a:t>ma a qualcosa di molto più ambizioso“</a:t>
            </a:r>
            <a:r>
              <a:rPr lang="it-IT" sz="40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it-IT" sz="4000" b="1" i="1" dirty="0" smtClean="0">
                <a:solidFill>
                  <a:schemeClr val="bg1"/>
                </a:solidFill>
                <a:latin typeface="+mj-lt"/>
              </a:rPr>
            </a:br>
            <a:endParaRPr lang="it-IT" sz="4000" b="1" i="1" dirty="0" smtClean="0">
              <a:solidFill>
                <a:schemeClr val="bg1"/>
              </a:solidFill>
              <a:latin typeface="+mj-lt"/>
            </a:endParaRPr>
          </a:p>
          <a:p>
            <a:pPr lvl="0" indent="-342900" algn="ctr">
              <a:spcBef>
                <a:spcPct val="20000"/>
              </a:spcBef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Arnold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Toynbee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 (storico inglese)</a:t>
            </a:r>
            <a:endParaRPr lang="it-IT" sz="40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1259632" y="1844824"/>
            <a:ext cx="6969232" cy="3497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>
              <a:solidFill>
                <a:srgbClr val="457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08912" cy="3384376"/>
          </a:xfrm>
        </p:spPr>
        <p:txBody>
          <a:bodyPr/>
          <a:lstStyle/>
          <a:p>
            <a:pPr algn="ctr"/>
            <a:r>
              <a:rPr lang="it-IT" sz="4400" b="1" dirty="0" smtClean="0"/>
              <a:t>La valutazione dei docenti:</a:t>
            </a:r>
            <a:br>
              <a:rPr lang="it-IT" sz="4400" b="1" dirty="0" smtClean="0"/>
            </a:br>
            <a:r>
              <a:rPr lang="it-IT" sz="4400" b="1" dirty="0" smtClean="0"/>
              <a:t> </a:t>
            </a:r>
            <a:br>
              <a:rPr lang="it-IT" sz="4400" b="1" dirty="0" smtClean="0"/>
            </a:br>
            <a:r>
              <a:rPr lang="it-IT" sz="4400" b="1" dirty="0" smtClean="0"/>
              <a:t>alcuni passaggi precedenti</a:t>
            </a:r>
            <a:br>
              <a:rPr lang="it-IT" sz="4400" b="1" dirty="0" smtClean="0"/>
            </a:b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29142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56515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passaggi 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28600" y="1170914"/>
            <a:ext cx="8534400" cy="3858286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anno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1958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Concorso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per merito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distinto (e note di qualifica)</a:t>
            </a:r>
          </a:p>
          <a:p>
            <a:r>
              <a:rPr lang="it-IT" dirty="0" smtClean="0"/>
              <a:t>Nasce </a:t>
            </a:r>
            <a:r>
              <a:rPr lang="it-IT" dirty="0"/>
              <a:t>con la riforma Gentile (Regio decreto 1054/1923) </a:t>
            </a:r>
            <a:r>
              <a:rPr lang="it-IT" dirty="0" smtClean="0"/>
              <a:t>e viene </a:t>
            </a:r>
            <a:r>
              <a:rPr lang="it-IT" dirty="0"/>
              <a:t>modificato </a:t>
            </a:r>
            <a:r>
              <a:rPr lang="it-IT" dirty="0" smtClean="0"/>
              <a:t>dal </a:t>
            </a:r>
            <a:r>
              <a:rPr lang="it-IT" dirty="0"/>
              <a:t>Ministro dell’istruzione Aldo Moro con la legge </a:t>
            </a:r>
            <a:r>
              <a:rPr lang="it-IT" dirty="0" smtClean="0"/>
              <a:t>165 del 1958.</a:t>
            </a:r>
          </a:p>
          <a:p>
            <a:r>
              <a:rPr lang="it-IT" dirty="0" smtClean="0"/>
              <a:t>Il </a:t>
            </a:r>
            <a:r>
              <a:rPr lang="it-IT" dirty="0"/>
              <a:t>merito distinto permetteva un’accelerazione di carriera </a:t>
            </a:r>
            <a:r>
              <a:rPr lang="it-IT" dirty="0" smtClean="0"/>
              <a:t>con il </a:t>
            </a:r>
            <a:r>
              <a:rPr lang="it-IT" dirty="0"/>
              <a:t>riconoscimento di competenze professionali e culturali a seguito del superamento di un concorso per titoli ed esami o solo per titoli (a secondo della fascia </a:t>
            </a:r>
            <a:r>
              <a:rPr lang="it-IT" dirty="0" smtClean="0"/>
              <a:t>stipendiale </a:t>
            </a:r>
            <a:r>
              <a:rPr lang="it-IT" dirty="0"/>
              <a:t>di competenza). </a:t>
            </a:r>
            <a:endParaRPr lang="it-IT" dirty="0" smtClean="0"/>
          </a:p>
          <a:p>
            <a:r>
              <a:rPr lang="it-IT" dirty="0" smtClean="0"/>
              <a:t>Al concorso </a:t>
            </a:r>
            <a:r>
              <a:rPr lang="it-IT" dirty="0"/>
              <a:t>potevano partecipare insegnanti con una certa anzianità per una quota del 50% o del 25% in relazione alle classi di concorso. </a:t>
            </a:r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La legge venne successivamente abrogata con i Decreti delegati (DPR </a:t>
            </a:r>
            <a:r>
              <a:rPr lang="it-IT" dirty="0" smtClean="0"/>
              <a:t>417 del 1974) </a:t>
            </a:r>
            <a:r>
              <a:rPr lang="it-IT" dirty="0"/>
              <a:t>in quanto minava l’eguaglianza </a:t>
            </a:r>
            <a:r>
              <a:rPr lang="it-IT" dirty="0" smtClean="0"/>
              <a:t>fra i </a:t>
            </a:r>
            <a:r>
              <a:rPr lang="it-IT" dirty="0"/>
              <a:t>docenti. </a:t>
            </a:r>
          </a:p>
        </p:txBody>
      </p:sp>
    </p:spTree>
    <p:extLst>
      <p:ext uri="{BB962C8B-B14F-4D97-AF65-F5344CB8AC3E}">
        <p14:creationId xmlns:p14="http://schemas.microsoft.com/office/powerpoint/2010/main" val="299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96089" y="1219200"/>
            <a:ext cx="8534400" cy="5105400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2000: “Concorsone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 algn="just">
              <a:lnSpc>
                <a:spcPct val="90000"/>
              </a:lnSpc>
            </a:pPr>
            <a:r>
              <a:rPr lang="it-IT" sz="2400" b="1" dirty="0" smtClean="0">
                <a:solidFill>
                  <a:srgbClr val="000099"/>
                </a:solidFill>
              </a:rPr>
              <a:t> </a:t>
            </a:r>
            <a:endParaRPr lang="it-IT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 smtClean="0"/>
              <a:t>Un </a:t>
            </a:r>
            <a:r>
              <a:rPr lang="it-IT" sz="2400" dirty="0"/>
              <a:t>concorso selettivo per accertare la preparazione didattico - pedagogica dei docenti in servizio da almeno dieci anni. </a:t>
            </a:r>
            <a:endParaRPr lang="it-IT" sz="2400" dirty="0" smtClean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Nel progetto del Ministro Berlinguer la qualità della docenza era sostanzialmente riferita alla verifica delle competenze dei docenti che potevano essere premiati con un contributo di 6 milioni di lire l'anno lordi. </a:t>
            </a:r>
          </a:p>
          <a:p>
            <a:pPr lvl="0"/>
            <a:endParaRPr lang="it-IT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passaggi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3400" y="1295400"/>
            <a:ext cx="8077200" cy="3429000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2003: ARAN</a:t>
            </a:r>
          </a:p>
          <a:p>
            <a:pPr algn="just">
              <a:lnSpc>
                <a:spcPct val="90000"/>
              </a:lnSpc>
            </a:pPr>
            <a:r>
              <a:rPr lang="it-IT" sz="2400" b="1" dirty="0" smtClean="0">
                <a:solidFill>
                  <a:srgbClr val="000099"/>
                </a:solidFill>
              </a:rPr>
              <a:t> </a:t>
            </a:r>
            <a:endParaRPr lang="it-IT" sz="24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tentativo dell’ARAN si distingue dai precedenti in quanto imbocca la via della valutazione delle performance dei singoli insegnanti</a:t>
            </a:r>
            <a:r>
              <a:rPr lang="it-IT" sz="2400" dirty="0" smtClean="0"/>
              <a:t>.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pPr>
              <a:lnSpc>
                <a:spcPct val="90000"/>
              </a:lnSpc>
            </a:pPr>
            <a:r>
              <a:rPr lang="it-IT" sz="2400" dirty="0" smtClean="0"/>
              <a:t>A marzo del 2003 l’ARAN </a:t>
            </a:r>
            <a:r>
              <a:rPr lang="it-IT" sz="2400" dirty="0"/>
              <a:t>sottopose ai sindacati la bozza di articolato che andava nella direzione di un diretto collegamento tra performance delle </a:t>
            </a:r>
            <a:r>
              <a:rPr lang="it-IT" sz="2400" dirty="0" smtClean="0"/>
              <a:t>scuole, risultati </a:t>
            </a:r>
            <a:r>
              <a:rPr lang="it-IT" sz="2400" dirty="0"/>
              <a:t>degli allievi e </a:t>
            </a:r>
            <a:r>
              <a:rPr lang="it-IT" sz="2400" dirty="0" smtClean="0"/>
              <a:t>"</a:t>
            </a:r>
            <a:r>
              <a:rPr lang="it-IT" sz="2400" dirty="0"/>
              <a:t>carriera docente". </a:t>
            </a:r>
          </a:p>
          <a:p>
            <a:pPr lvl="0"/>
            <a:endParaRPr lang="it-IT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89642" y="1154315"/>
            <a:ext cx="7816158" cy="510540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2004: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Commissione,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art. 22</a:t>
            </a:r>
          </a:p>
          <a:p>
            <a:pPr algn="just">
              <a:lnSpc>
                <a:spcPct val="90000"/>
              </a:lnSpc>
            </a:pPr>
            <a:r>
              <a:rPr lang="it-IT" b="1" dirty="0" smtClean="0">
                <a:solidFill>
                  <a:srgbClr val="000099"/>
                </a:solidFill>
              </a:rPr>
              <a:t> </a:t>
            </a: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/>
              <a:t>Principi condivisi: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unicità </a:t>
            </a:r>
            <a:r>
              <a:rPr lang="it-IT" dirty="0"/>
              <a:t>della funzione docente, per cui lo sviluppo di carriera non deve prefigurare gerarchie professionali;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considerazione </a:t>
            </a:r>
            <a:r>
              <a:rPr lang="it-IT" dirty="0"/>
              <a:t>dell’esperienza, la formazione in servizio e lo svolgimento di specifiche funzioni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ricerca </a:t>
            </a:r>
            <a:r>
              <a:rPr lang="it-IT" dirty="0"/>
              <a:t>di meccanismi di valorizzazione aperti a tutti e su base </a:t>
            </a:r>
            <a:r>
              <a:rPr lang="it-IT" dirty="0" smtClean="0"/>
              <a:t>volontaria.</a:t>
            </a: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Tre elementi per uno sviluppo della carriera docente: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esperienza</a:t>
            </a:r>
            <a:endParaRPr lang="it-IT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formazione </a:t>
            </a:r>
            <a:endParaRPr lang="it-IT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compiti </a:t>
            </a:r>
            <a:r>
              <a:rPr lang="it-IT" dirty="0"/>
              <a:t>connessi all’articolazione della figura docente e alle necessità delle istituzioni </a:t>
            </a:r>
            <a:r>
              <a:rPr lang="it-IT" dirty="0" smtClean="0"/>
              <a:t>scolastiche</a:t>
            </a: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7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77000" cy="914399"/>
          </a:xfrm>
        </p:spPr>
        <p:txBody>
          <a:bodyPr/>
          <a:lstStyle/>
          <a:p>
            <a:r>
              <a:rPr lang="it-IT" dirty="0" smtClean="0"/>
              <a:t>La valutazione dei docenti: </a:t>
            </a:r>
            <a:br>
              <a:rPr lang="it-IT" dirty="0" smtClean="0"/>
            </a:br>
            <a:r>
              <a:rPr lang="it-IT" dirty="0" smtClean="0"/>
              <a:t>passaggi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it-IT" sz="20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8358246" cy="5105400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2008: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proposta di legge 953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(Aprea)</a:t>
            </a:r>
          </a:p>
          <a:p>
            <a:pPr algn="just">
              <a:lnSpc>
                <a:spcPct val="90000"/>
              </a:lnSpc>
            </a:pPr>
            <a:r>
              <a:rPr lang="it-IT" b="1" dirty="0" smtClean="0">
                <a:solidFill>
                  <a:srgbClr val="000099"/>
                </a:solidFill>
              </a:rPr>
              <a:t> </a:t>
            </a:r>
            <a:endParaRPr lang="it-IT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/>
              <a:t>La proposta di legge disegna un percorso con tre distinti livelli </a:t>
            </a:r>
            <a:r>
              <a:rPr lang="it-IT" dirty="0" smtClean="0"/>
              <a:t>professionali:</a:t>
            </a:r>
          </a:p>
          <a:p>
            <a:pPr>
              <a:lnSpc>
                <a:spcPct val="90000"/>
              </a:lnSpc>
            </a:pPr>
            <a:endParaRPr lang="it-IT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docente iniziale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docente ordinario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docente esperto</a:t>
            </a:r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r>
              <a:rPr lang="it-IT" dirty="0"/>
              <a:t>I passaggi da un livello all’altro avvengono attraverso procedure concorsuali che tengono conto anche degli esiti della valutazione a cui tutti i docenti dei primi due livelli sono regolarmente </a:t>
            </a:r>
            <a:r>
              <a:rPr lang="it-IT" dirty="0" smtClean="0"/>
              <a:t>sottoposti. All’interno </a:t>
            </a:r>
            <a:r>
              <a:rPr lang="it-IT" dirty="0"/>
              <a:t>di ciascun livello è prevista una progressione economica automatica basata sull’anzianità. </a:t>
            </a:r>
          </a:p>
        </p:txBody>
      </p:sp>
    </p:spTree>
    <p:extLst>
      <p:ext uri="{BB962C8B-B14F-4D97-AF65-F5344CB8AC3E}">
        <p14:creationId xmlns:p14="http://schemas.microsoft.com/office/powerpoint/2010/main" val="10687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4543</TotalTime>
  <Words>1555</Words>
  <Application>Microsoft Office PowerPoint</Application>
  <PresentationFormat>Presentazione su schermo (4:3)</PresentationFormat>
  <Paragraphs>226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Arial</vt:lpstr>
      <vt:lpstr>ＭＳ Ｐゴシック</vt:lpstr>
      <vt:lpstr>Agency FB</vt:lpstr>
      <vt:lpstr>Segoe Script</vt:lpstr>
      <vt:lpstr>Open Sans</vt:lpstr>
      <vt:lpstr>Times New Roman</vt:lpstr>
      <vt:lpstr>Calibri</vt:lpstr>
      <vt:lpstr>Kristen ITC</vt:lpstr>
      <vt:lpstr>Wingdings</vt:lpstr>
      <vt:lpstr>Office Theme</vt:lpstr>
      <vt:lpstr>Presentazione standard di PowerPoint</vt:lpstr>
      <vt:lpstr>Verso un sistema di valutazione  organico e integrato</vt:lpstr>
      <vt:lpstr>Il Portale del Sistema Nazionale di Valutazione</vt:lpstr>
      <vt:lpstr>La valutazione dei docenti:   alcuni passaggi precedenti </vt:lpstr>
      <vt:lpstr>La valutazione dei docenti: passaggi  </vt:lpstr>
      <vt:lpstr>La valutazione dei docenti: passaggi  </vt:lpstr>
      <vt:lpstr>La valutazione dei docenti: passaggi </vt:lpstr>
      <vt:lpstr>La valutazione dei docenti: passaggi  </vt:lpstr>
      <vt:lpstr>La valutazione dei docenti:  passaggi  </vt:lpstr>
      <vt:lpstr>La valutazione dei docenti:  passaggi  </vt:lpstr>
      <vt:lpstr>La valutazione dei docenti: passaggi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 MIGLIORARE  Un’idea di scuola e di miglioramento</vt:lpstr>
      <vt:lpstr>Il disegno generale di riferimento</vt:lpstr>
      <vt:lpstr>Presentazione standard di PowerPoint</vt:lpstr>
      <vt:lpstr>Una considerazione fondamentale</vt:lpstr>
      <vt:lpstr>Cosa sono i criteri</vt:lpstr>
      <vt:lpstr>Come elaborare i criteri</vt:lpstr>
      <vt:lpstr>Come elaborare i criteri</vt:lpstr>
      <vt:lpstr>Come elaborare i criteri</vt:lpstr>
      <vt:lpstr>Come elaborare i criteri</vt:lpstr>
      <vt:lpstr>Le dimensioni valutative </vt:lpstr>
      <vt:lpstr>Le dimensioni valutative</vt:lpstr>
      <vt:lpstr>I possibili strumenti</vt:lpstr>
      <vt:lpstr>Presentazione standard di PowerPoint</vt:lpstr>
      <vt:lpstr>Ma chi stabilisce il bonus per i docenti?</vt:lpstr>
      <vt:lpstr>LA TRASPARENZA</vt:lpstr>
      <vt:lpstr>GENITORI e STUDENTI</vt:lpstr>
      <vt:lpstr>I POSSIBILI STRUMENTI</vt:lpstr>
      <vt:lpstr> ALCUNE ATTENZIONI GENERALI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piattaforma di valutazione</dc:title>
  <dc:creator>Passaro, Saverio Francesco</dc:creator>
  <cp:lastModifiedBy>MIUR</cp:lastModifiedBy>
  <cp:revision>332</cp:revision>
  <cp:lastPrinted>2015-02-04T12:04:53Z</cp:lastPrinted>
  <dcterms:created xsi:type="dcterms:W3CDTF">2006-08-16T00:00:00Z</dcterms:created>
  <dcterms:modified xsi:type="dcterms:W3CDTF">2016-04-07T14:56:42Z</dcterms:modified>
</cp:coreProperties>
</file>